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124"/>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380" r:id="rId18"/>
    <p:sldId id="289" r:id="rId19"/>
    <p:sldId id="266" r:id="rId20"/>
    <p:sldId id="381" r:id="rId21"/>
    <p:sldId id="274" r:id="rId22"/>
    <p:sldId id="302" r:id="rId23"/>
    <p:sldId id="337" r:id="rId24"/>
    <p:sldId id="336" r:id="rId25"/>
    <p:sldId id="314" r:id="rId26"/>
    <p:sldId id="316" r:id="rId27"/>
    <p:sldId id="334" r:id="rId28"/>
    <p:sldId id="317" r:id="rId29"/>
    <p:sldId id="318" r:id="rId30"/>
    <p:sldId id="382" r:id="rId31"/>
    <p:sldId id="267" r:id="rId32"/>
    <p:sldId id="309" r:id="rId33"/>
    <p:sldId id="383" r:id="rId34"/>
    <p:sldId id="293" r:id="rId35"/>
    <p:sldId id="324" r:id="rId36"/>
    <p:sldId id="278" r:id="rId37"/>
    <p:sldId id="325" r:id="rId38"/>
    <p:sldId id="326" r:id="rId39"/>
    <p:sldId id="328" r:id="rId40"/>
    <p:sldId id="327" r:id="rId41"/>
    <p:sldId id="329" r:id="rId42"/>
    <p:sldId id="330" r:id="rId43"/>
    <p:sldId id="331" r:id="rId44"/>
    <p:sldId id="335" r:id="rId45"/>
    <p:sldId id="279" r:id="rId46"/>
    <p:sldId id="294" r:id="rId47"/>
    <p:sldId id="295" r:id="rId48"/>
    <p:sldId id="339" r:id="rId49"/>
    <p:sldId id="340" r:id="rId50"/>
    <p:sldId id="341" r:id="rId51"/>
    <p:sldId id="342" r:id="rId52"/>
    <p:sldId id="268" r:id="rId53"/>
    <p:sldId id="280" r:id="rId54"/>
    <p:sldId id="323" r:id="rId55"/>
    <p:sldId id="296" r:id="rId56"/>
    <p:sldId id="310" r:id="rId57"/>
    <p:sldId id="304" r:id="rId58"/>
    <p:sldId id="338" r:id="rId59"/>
    <p:sldId id="283" r:id="rId60"/>
    <p:sldId id="379" r:id="rId61"/>
    <p:sldId id="282" r:id="rId62"/>
    <p:sldId id="364" r:id="rId63"/>
    <p:sldId id="365" r:id="rId64"/>
    <p:sldId id="371" r:id="rId65"/>
    <p:sldId id="372" r:id="rId66"/>
    <p:sldId id="370" r:id="rId67"/>
    <p:sldId id="281" r:id="rId68"/>
    <p:sldId id="275" r:id="rId69"/>
    <p:sldId id="378" r:id="rId70"/>
    <p:sldId id="312" r:id="rId71"/>
    <p:sldId id="311" r:id="rId72"/>
    <p:sldId id="292" r:id="rId73"/>
    <p:sldId id="271" r:id="rId74"/>
    <p:sldId id="388" r:id="rId75"/>
    <p:sldId id="389" r:id="rId76"/>
    <p:sldId id="390" r:id="rId77"/>
    <p:sldId id="391" r:id="rId78"/>
    <p:sldId id="392" r:id="rId79"/>
    <p:sldId id="377" r:id="rId80"/>
    <p:sldId id="269" r:id="rId81"/>
    <p:sldId id="354" r:id="rId82"/>
    <p:sldId id="360" r:id="rId83"/>
    <p:sldId id="361" r:id="rId84"/>
    <p:sldId id="362" r:id="rId85"/>
    <p:sldId id="384" r:id="rId86"/>
    <p:sldId id="387" r:id="rId87"/>
    <p:sldId id="386" r:id="rId88"/>
    <p:sldId id="363" r:id="rId89"/>
    <p:sldId id="385" r:id="rId90"/>
    <p:sldId id="351" r:id="rId91"/>
    <p:sldId id="299" r:id="rId92"/>
    <p:sldId id="366" r:id="rId93"/>
    <p:sldId id="322" r:id="rId94"/>
    <p:sldId id="301" r:id="rId95"/>
    <p:sldId id="353" r:id="rId96"/>
    <p:sldId id="359" r:id="rId97"/>
    <p:sldId id="355" r:id="rId98"/>
    <p:sldId id="357" r:id="rId99"/>
    <p:sldId id="358" r:id="rId100"/>
    <p:sldId id="307" r:id="rId101"/>
    <p:sldId id="349" r:id="rId102"/>
    <p:sldId id="298" r:id="rId103"/>
    <p:sldId id="352" r:id="rId104"/>
    <p:sldId id="343" r:id="rId105"/>
    <p:sldId id="367" r:id="rId106"/>
    <p:sldId id="348" r:id="rId107"/>
    <p:sldId id="347" r:id="rId108"/>
    <p:sldId id="344" r:id="rId109"/>
    <p:sldId id="345" r:id="rId110"/>
    <p:sldId id="346" r:id="rId111"/>
    <p:sldId id="308" r:id="rId112"/>
    <p:sldId id="368" r:id="rId113"/>
    <p:sldId id="376" r:id="rId114"/>
    <p:sldId id="369" r:id="rId115"/>
    <p:sldId id="375" r:id="rId116"/>
    <p:sldId id="305" r:id="rId117"/>
    <p:sldId id="300" r:id="rId118"/>
    <p:sldId id="291" r:id="rId119"/>
    <p:sldId id="270" r:id="rId120"/>
    <p:sldId id="286" r:id="rId121"/>
    <p:sldId id="313" r:id="rId122"/>
    <p:sldId id="273" r:id="rId123"/>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99FF"/>
    <a:srgbClr val="5E50A1"/>
    <a:srgbClr val="510C76"/>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3" autoAdjust="0"/>
    <p:restoredTop sz="91852" autoAdjust="0"/>
  </p:normalViewPr>
  <p:slideViewPr>
    <p:cSldViewPr>
      <p:cViewPr>
        <p:scale>
          <a:sx n="33" d="100"/>
          <a:sy n="33" d="100"/>
        </p:scale>
        <p:origin x="-1074" y="-24"/>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25/09/2016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74</a:t>
            </a:fld>
            <a:endParaRPr lang="it-IT"/>
          </a:p>
        </p:txBody>
      </p:sp>
    </p:spTree>
    <p:extLst>
      <p:ext uri="{BB962C8B-B14F-4D97-AF65-F5344CB8AC3E}">
        <p14:creationId xmlns:p14="http://schemas.microsoft.com/office/powerpoint/2010/main" val="7263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spring.io/blog/2016/05/10/spring-cloud-stream-1-0-0-release-is-available"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projects.spring.io/spring-data-rest/"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27.png"/><Relationship Id="rId4" Type="http://schemas.microsoft.com/office/2007/relationships/hdphoto" Target="../media/hdphoto2.wdp"/></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4.wdp"/></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r>
              <a:rPr lang="it-IT" sz="2800" dirty="0" err="1" smtClean="0"/>
              <a:t>avoiding</a:t>
            </a:r>
            <a:r>
              <a:rPr lang="it-IT" sz="2800" dirty="0" smtClean="0"/>
              <a:t> the management of </a:t>
            </a:r>
            <a:r>
              <a:rPr lang="it-IT" sz="2800" dirty="0" err="1" smtClean="0"/>
              <a:t>titanic</a:t>
            </a:r>
            <a:r>
              <a:rPr lang="it-IT" sz="2800" dirty="0" smtClean="0"/>
              <a:t>/big/</a:t>
            </a:r>
            <a:r>
              <a:rPr lang="it-IT" sz="2800" dirty="0" err="1" smtClean="0"/>
              <a:t>great</a:t>
            </a:r>
            <a:r>
              <a:rPr lang="it-IT" sz="2800" dirty="0" smtClean="0"/>
              <a:t> </a:t>
            </a:r>
            <a:r>
              <a:rPr lang="it-IT" sz="2800" dirty="0" err="1" smtClean="0"/>
              <a:t>codebase</a:t>
            </a:r>
            <a:endParaRPr lang="it-IT" sz="2800" dirty="0" smtClean="0"/>
          </a:p>
          <a:p>
            <a:pPr lvl="2" eaLnBrk="1" hangingPunct="1"/>
            <a:r>
              <a:rPr lang="it-IT" sz="2800" dirty="0" err="1" smtClean="0"/>
              <a:t>Apply</a:t>
            </a:r>
            <a:r>
              <a:rPr lang="it-IT" sz="2800" dirty="0" smtClean="0"/>
              <a:t> Small </a:t>
            </a:r>
            <a:r>
              <a:rPr lang="it-IT" sz="2800" dirty="0" err="1" smtClean="0"/>
              <a:t>feature</a:t>
            </a:r>
            <a:r>
              <a:rPr lang="it-IT" sz="2800" dirty="0" smtClean="0"/>
              <a:t>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a:t>
            </a:r>
            <a:r>
              <a:rPr lang="it-IT" sz="2800" dirty="0" err="1" smtClean="0"/>
              <a:t>skill</a:t>
            </a:r>
            <a:r>
              <a:rPr lang="it-IT" sz="2800" dirty="0" smtClean="0"/>
              <a:t> )</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a:t>
            </a:r>
            <a:r>
              <a:rPr lang="it-IT" dirty="0" err="1" smtClean="0"/>
              <a:t>We</a:t>
            </a:r>
            <a:r>
              <a:rPr lang="it-IT" dirty="0" smtClean="0"/>
              <a:t> </a:t>
            </a:r>
            <a:r>
              <a:rPr lang="it-IT" dirty="0" err="1" smtClean="0"/>
              <a:t>have</a:t>
            </a:r>
            <a:r>
              <a:rPr lang="it-IT" dirty="0" smtClean="0"/>
              <a:t> </a:t>
            </a:r>
            <a:r>
              <a:rPr lang="it-IT" dirty="0" err="1" smtClean="0"/>
              <a:t>seen</a:t>
            </a:r>
            <a:r>
              <a:rPr lang="it-IT" dirty="0" smtClean="0"/>
              <a:t>) A </a:t>
            </a:r>
            <a:r>
              <a:rPr lang="it-IT" dirty="0" err="1" smtClean="0"/>
              <a:t>possible</a:t>
            </a:r>
            <a:r>
              <a:rPr lang="it-IT" dirty="0" smtClean="0"/>
              <a:t> </a:t>
            </a:r>
            <a:r>
              <a:rPr lang="it-IT" dirty="0" err="1" smtClean="0"/>
              <a:t>lifecycle</a:t>
            </a:r>
            <a:r>
              <a:rPr lang="it-IT" dirty="0" smtClean="0"/>
              <a:t> </a:t>
            </a:r>
            <a:r>
              <a:rPr lang="it-IT" dirty="0" err="1" smtClean="0"/>
              <a:t>development</a:t>
            </a:r>
            <a:r>
              <a:rPr lang="it-IT" dirty="0" smtClean="0"/>
              <a:t> of a </a:t>
            </a:r>
            <a:r>
              <a:rPr lang="it-IT" dirty="0" err="1" smtClean="0"/>
              <a:t>simple</a:t>
            </a:r>
            <a:r>
              <a:rPr lang="it-IT" dirty="0" smtClean="0"/>
              <a:t> </a:t>
            </a:r>
            <a:r>
              <a:rPr lang="it-IT" dirty="0" err="1" smtClean="0"/>
              <a:t>microservices</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computing</a:t>
            </a:r>
            <a:r>
              <a:rPr lang="it-IT" dirty="0" smtClean="0"/>
              <a:t> </a:t>
            </a:r>
            <a:r>
              <a:rPr lang="it-IT" dirty="0" err="1" smtClean="0"/>
              <a:t>system</a:t>
            </a:r>
            <a:r>
              <a:rPr lang="it-IT" dirty="0" smtClean="0"/>
              <a:t>)</a:t>
            </a:r>
          </a:p>
          <a:p>
            <a:r>
              <a:rPr lang="it-IT" dirty="0" smtClean="0"/>
              <a:t>(With) An </a:t>
            </a:r>
            <a:r>
              <a:rPr lang="it-IT" dirty="0" err="1" smtClean="0"/>
              <a:t>architecture</a:t>
            </a:r>
            <a:r>
              <a:rPr lang="it-IT" dirty="0"/>
              <a:t> </a:t>
            </a:r>
            <a:r>
              <a:rPr lang="it-IT" dirty="0" smtClean="0"/>
              <a:t>Spring </a:t>
            </a:r>
            <a:r>
              <a:rPr lang="it-IT" dirty="0" err="1" smtClean="0"/>
              <a:t>Boot</a:t>
            </a:r>
            <a:r>
              <a:rPr lang="it-IT" dirty="0" smtClean="0"/>
              <a:t> </a:t>
            </a:r>
            <a:r>
              <a:rPr lang="it-IT" dirty="0" err="1" smtClean="0"/>
              <a:t>based</a:t>
            </a:r>
            <a:r>
              <a:rPr lang="it-IT" dirty="0" smtClean="0"/>
              <a:t> </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at</a:t>
            </a:r>
            <a:r>
              <a:rPr lang="it-IT" dirty="0" smtClean="0"/>
              <a:t> </a:t>
            </a:r>
            <a:r>
              <a:rPr lang="it-IT" dirty="0" err="1" smtClean="0"/>
              <a:t>least</a:t>
            </a:r>
            <a:r>
              <a:rPr lang="it-IT" dirty="0" smtClean="0"/>
              <a:t> </a:t>
            </a:r>
            <a:r>
              <a:rPr lang="it-IT" dirty="0" err="1" smtClean="0"/>
              <a:t>two</a:t>
            </a:r>
            <a:r>
              <a:rPr lang="it-IT" dirty="0" smtClean="0"/>
              <a:t> </a:t>
            </a:r>
            <a:r>
              <a:rPr lang="it-IT" dirty="0" err="1" smtClean="0"/>
              <a:t>important</a:t>
            </a:r>
            <a:r>
              <a:rPr lang="it-IT" dirty="0" smtClean="0"/>
              <a:t> pattern of </a:t>
            </a:r>
            <a:r>
              <a:rPr lang="it-IT" dirty="0" err="1" smtClean="0"/>
              <a:t>microservice</a:t>
            </a:r>
            <a:r>
              <a:rPr lang="it-IT" dirty="0" smtClean="0"/>
              <a:t> design: service </a:t>
            </a:r>
            <a:r>
              <a:rPr lang="it-IT" dirty="0" err="1" smtClean="0"/>
              <a:t>discovery</a:t>
            </a:r>
            <a:r>
              <a:rPr lang="it-IT" dirty="0" smtClean="0"/>
              <a:t> and </a:t>
            </a:r>
            <a:r>
              <a:rPr lang="it-IT" dirty="0" err="1" smtClean="0"/>
              <a:t>load</a:t>
            </a:r>
            <a:r>
              <a:rPr lang="it-IT" dirty="0" smtClean="0"/>
              <a:t> </a:t>
            </a:r>
            <a:r>
              <a:rPr lang="it-IT" dirty="0" err="1" smtClean="0"/>
              <a:t>balancing</a:t>
            </a:r>
            <a:endParaRPr lang="it-IT" dirty="0" smtClean="0"/>
          </a:p>
          <a:p>
            <a:r>
              <a:rPr lang="it-IT" dirty="0" smtClean="0"/>
              <a:t>in a </a:t>
            </a:r>
            <a:r>
              <a:rPr lang="it-IT" dirty="0" err="1" smtClean="0"/>
              <a:t>smooth</a:t>
            </a:r>
            <a:r>
              <a:rPr lang="it-IT" dirty="0" smtClean="0"/>
              <a:t> </a:t>
            </a:r>
            <a:r>
              <a:rPr lang="it-IT" dirty="0" err="1" smtClean="0"/>
              <a:t>deployment</a:t>
            </a:r>
            <a:r>
              <a:rPr lang="it-IT" dirty="0" smtClean="0"/>
              <a: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a:t>
            </a:r>
            <a:r>
              <a:rPr lang="it-IT" dirty="0" err="1" smtClean="0"/>
              <a:t>contenrizing</a:t>
            </a:r>
            <a:r>
              <a:rPr lang="it-IT" dirty="0" smtClean="0"/>
              <a:t>  to </a:t>
            </a:r>
            <a:r>
              <a:rPr lang="it-IT" dirty="0" err="1" smtClean="0"/>
              <a:t>cloud</a:t>
            </a:r>
            <a:r>
              <a:rPr lang="it-IT" dirty="0" smtClean="0"/>
              <a:t> </a:t>
            </a:r>
            <a:r>
              <a:rPr lang="it-IT" dirty="0" err="1" smtClean="0"/>
              <a:t>environment</a:t>
            </a:r>
            <a:r>
              <a:rPr lang="it-IT" dirty="0" smtClean="0"/>
              <a:t>.</a:t>
            </a:r>
          </a:p>
          <a:p>
            <a:r>
              <a:rPr lang="it-IT" dirty="0" smtClean="0"/>
              <a:t> (</a:t>
            </a:r>
            <a:r>
              <a:rPr lang="it-IT" dirty="0" err="1" smtClean="0"/>
              <a:t>besides</a:t>
            </a:r>
            <a:r>
              <a:rPr lang="it-IT" dirty="0" smtClean="0"/>
              <a:t> </a:t>
            </a:r>
            <a:r>
              <a:rPr lang="it-IT" dirty="0" err="1" smtClean="0"/>
              <a:t>its</a:t>
            </a:r>
            <a:r>
              <a:rPr lang="it-IT" dirty="0" smtClean="0"/>
              <a:t> benefits </a:t>
            </a:r>
            <a:r>
              <a:rPr lang="it-IT" dirty="0" err="1" smtClean="0"/>
              <a:t>it</a:t>
            </a:r>
            <a:r>
              <a:rPr lang="it-IT" dirty="0" smtClean="0"/>
              <a:t> an </a:t>
            </a:r>
            <a:r>
              <a:rPr lang="it-IT" dirty="0" err="1" smtClean="0"/>
              <a:t>architecture</a:t>
            </a:r>
            <a:r>
              <a:rPr lang="it-IT" dirty="0" smtClean="0"/>
              <a:t> </a:t>
            </a:r>
            <a:r>
              <a:rPr lang="it-IT" dirty="0" err="1" smtClean="0"/>
              <a:t>that</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t>
            </a:r>
            <a:r>
              <a:rPr lang="it-IT" dirty="0" err="1" smtClean="0"/>
              <a:t>not</a:t>
            </a:r>
            <a:r>
              <a:rPr lang="it-IT" dirty="0" smtClean="0"/>
              <a:t> a free lunch. I ve </a:t>
            </a:r>
            <a:r>
              <a:rPr lang="it-IT" dirty="0" err="1" smtClean="0"/>
              <a:t>infact</a:t>
            </a:r>
            <a:r>
              <a:rPr lang="it-IT" dirty="0" smtClean="0"/>
              <a:t> </a:t>
            </a:r>
            <a:r>
              <a:rPr lang="it-IT" dirty="0" err="1" smtClean="0"/>
              <a:t>tried</a:t>
            </a:r>
            <a:r>
              <a:rPr lang="it-IT" dirty="0" smtClean="0"/>
              <a:t> to show </a:t>
            </a:r>
            <a:r>
              <a:rPr lang="it-IT" dirty="0" err="1" smtClean="0"/>
              <a:t>also</a:t>
            </a:r>
            <a:r>
              <a:rPr lang="it-IT" dirty="0" smtClean="0"/>
              <a:t> the </a:t>
            </a:r>
            <a:r>
              <a:rPr lang="it-IT" dirty="0" err="1" smtClean="0"/>
              <a:t>overhead</a:t>
            </a:r>
            <a:r>
              <a:rPr lang="it-IT" dirty="0" smtClean="0"/>
              <a:t> in management </a:t>
            </a:r>
            <a:r>
              <a:rPr lang="it-IT" dirty="0"/>
              <a:t>in </a:t>
            </a:r>
            <a:r>
              <a:rPr lang="it-IT" dirty="0" err="1"/>
              <a:t>systems</a:t>
            </a:r>
            <a:r>
              <a:rPr lang="it-IT" dirty="0"/>
              <a:t> and a more </a:t>
            </a:r>
            <a:r>
              <a:rPr lang="it-IT" dirty="0" err="1"/>
              <a:t>complex</a:t>
            </a:r>
            <a:r>
              <a:rPr lang="it-IT" dirty="0"/>
              <a:t> </a:t>
            </a:r>
            <a:r>
              <a:rPr lang="it-IT" dirty="0" err="1"/>
              <a:t>developing</a:t>
            </a:r>
            <a:r>
              <a:rPr lang="it-IT" dirty="0"/>
              <a:t> style</a:t>
            </a:r>
            <a:r>
              <a:rPr lang="it-IT" dirty="0" smtClean="0"/>
              <a:t>)</a:t>
            </a:r>
          </a:p>
          <a:p>
            <a:pPr lvl="2" eaLnBrk="1" hangingPunct="1"/>
            <a:r>
              <a:rPr lang="it-IT" sz="2400" dirty="0"/>
              <a:t>A </a:t>
            </a:r>
            <a:r>
              <a:rPr lang="it-IT" sz="2400" dirty="0" err="1"/>
              <a:t>much</a:t>
            </a:r>
            <a:r>
              <a:rPr lang="it-IT" sz="2400" dirty="0"/>
              <a:t> 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a:t>systems</a:t>
            </a:r>
            <a:r>
              <a:rPr lang="it-IT" sz="2400" dirty="0"/>
              <a:t> management</a:t>
            </a:r>
          </a:p>
          <a:p>
            <a:pPr marL="876300" lvl="2" indent="0" eaLnBrk="1" hangingPunct="1">
              <a:buNone/>
            </a:pPr>
            <a:r>
              <a:rPr lang="it-IT" sz="2400" strike="sngStrike" dirty="0" err="1"/>
              <a:t>But</a:t>
            </a:r>
            <a:r>
              <a:rPr lang="it-IT" sz="2400" strike="sngStrike" dirty="0"/>
              <a:t> </a:t>
            </a:r>
            <a:r>
              <a:rPr lang="it-IT" sz="2400" strike="sngStrike" dirty="0" err="1"/>
              <a:t>It</a:t>
            </a:r>
            <a:r>
              <a:rPr lang="it-IT" sz="2400" strike="sngStrike" dirty="0"/>
              <a:t> </a:t>
            </a:r>
            <a:r>
              <a:rPr lang="it-IT" sz="2400" strike="sngStrike" dirty="0" err="1"/>
              <a:t>is</a:t>
            </a:r>
            <a:r>
              <a:rPr lang="it-IT" sz="2400" strike="sngStrike" dirty="0"/>
              <a:t> </a:t>
            </a:r>
            <a:r>
              <a:rPr lang="it-IT" sz="2400" strike="sngStrike" dirty="0" err="1"/>
              <a:t>not</a:t>
            </a:r>
            <a:r>
              <a:rPr lang="it-IT" sz="2400" strike="sngStrike" dirty="0"/>
              <a:t> a silver </a:t>
            </a:r>
            <a:r>
              <a:rPr lang="it-IT" sz="2400" strike="sngStrike" dirty="0" err="1"/>
              <a:t>bullet</a:t>
            </a:r>
            <a:r>
              <a:rPr lang="it-IT" sz="2400" strike="sngStrike" dirty="0"/>
              <a:t> or a free lunch. The pattern </a:t>
            </a:r>
            <a:r>
              <a:rPr lang="it-IT" sz="2400" strike="sngStrike" dirty="0" err="1"/>
              <a:t>implies</a:t>
            </a:r>
            <a:r>
              <a:rPr lang="it-IT" sz="2400" strike="sngStrike" dirty="0"/>
              <a:t> a </a:t>
            </a:r>
            <a:r>
              <a:rPr lang="it-IT" sz="2400" dirty="0" err="1"/>
              <a:t>much</a:t>
            </a:r>
            <a:r>
              <a:rPr lang="it-IT" sz="2400" dirty="0"/>
              <a:t> more </a:t>
            </a:r>
            <a:r>
              <a:rPr lang="it-IT" sz="2400" dirty="0" err="1"/>
              <a:t>complicated</a:t>
            </a:r>
            <a:r>
              <a:rPr lang="it-IT" sz="2400" dirty="0"/>
              <a:t> </a:t>
            </a:r>
            <a:r>
              <a:rPr lang="it-IT" sz="2400" dirty="0" err="1"/>
              <a:t>coding</a:t>
            </a:r>
            <a:r>
              <a:rPr lang="it-IT" sz="2400" dirty="0"/>
              <a:t> </a:t>
            </a:r>
            <a:r>
              <a:rPr lang="it-IT" sz="2400" dirty="0" smtClean="0"/>
              <a:t>style (</a:t>
            </a:r>
            <a:r>
              <a:rPr lang="it-IT" sz="2400" dirty="0" err="1" smtClean="0"/>
              <a:t>load</a:t>
            </a:r>
            <a:r>
              <a:rPr lang="it-IT" sz="2400" dirty="0" smtClean="0"/>
              <a:t> </a:t>
            </a:r>
            <a:r>
              <a:rPr lang="it-IT" sz="2400" dirty="0" err="1" smtClean="0"/>
              <a:t>balancing</a:t>
            </a:r>
            <a:r>
              <a:rPr lang="it-IT" sz="2400" dirty="0" smtClean="0"/>
              <a:t> and </a:t>
            </a:r>
            <a:r>
              <a:rPr lang="it-IT" sz="2400" dirty="0" err="1" smtClean="0"/>
              <a:t>transactionl</a:t>
            </a:r>
            <a:r>
              <a:rPr lang="it-IT" sz="2400" dirty="0" smtClean="0"/>
              <a:t> </a:t>
            </a:r>
            <a:r>
              <a:rPr lang="it-IT" sz="2400" dirty="0" err="1" smtClean="0"/>
              <a:t>behaviour</a:t>
            </a:r>
            <a:r>
              <a:rPr lang="it-IT" sz="2400" dirty="0" smtClean="0"/>
              <a:t> </a:t>
            </a:r>
            <a:r>
              <a:rPr lang="it-IT" sz="2400" dirty="0" err="1" smtClean="0"/>
              <a:t>coded</a:t>
            </a:r>
            <a:r>
              <a:rPr lang="it-IT" sz="2400" dirty="0" smtClean="0"/>
              <a:t>) </a:t>
            </a:r>
            <a:r>
              <a:rPr lang="it-IT" sz="2400" dirty="0"/>
              <a:t>and an </a:t>
            </a:r>
            <a:r>
              <a:rPr lang="it-IT" sz="2400" dirty="0" err="1"/>
              <a:t>overhead</a:t>
            </a:r>
            <a:r>
              <a:rPr lang="it-IT" sz="2400" dirty="0"/>
              <a:t> in </a:t>
            </a:r>
            <a:r>
              <a:rPr lang="it-IT" sz="2400" dirty="0" err="1"/>
              <a:t>sistems</a:t>
            </a:r>
            <a:r>
              <a:rPr lang="it-IT" sz="2400" dirty="0"/>
              <a:t> management.</a:t>
            </a:r>
          </a:p>
          <a:p>
            <a:endParaRPr lang="it-IT" dirty="0"/>
          </a:p>
          <a:p>
            <a:endParaRPr lang="it-IT" dirty="0" smtClean="0"/>
          </a:p>
          <a:p>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the right design pattern </a:t>
            </a:r>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smtClean="0"/>
              <a:t>scaled</a:t>
            </a:r>
            <a:r>
              <a:rPr lang="it-IT" sz="2400" dirty="0" smtClean="0"/>
              <a:t>-out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service  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smtClean="0"/>
              <a:t>Each</a:t>
            </a:r>
            <a:r>
              <a:rPr lang="it-IT" sz="2400" dirty="0" smtClean="0"/>
              <a:t> </a:t>
            </a:r>
            <a:r>
              <a:rPr lang="it-IT" sz="2400" dirty="0"/>
              <a:t>service </a:t>
            </a:r>
            <a:r>
              <a:rPr lang="it-IT" sz="2400" dirty="0" err="1" smtClean="0"/>
              <a:t>could</a:t>
            </a:r>
            <a:r>
              <a:rPr lang="it-IT" sz="2400" dirty="0" smtClean="0"/>
              <a:t> </a:t>
            </a:r>
            <a:r>
              <a:rPr lang="it-IT" sz="2400" dirty="0" err="1" smtClean="0"/>
              <a:t>have</a:t>
            </a:r>
            <a:r>
              <a:rPr lang="it-IT" sz="2400" dirty="0" smtClean="0"/>
              <a:t> a </a:t>
            </a:r>
            <a:r>
              <a:rPr lang="it-IT" sz="2400" dirty="0" err="1" smtClean="0"/>
              <a:t>different</a:t>
            </a:r>
            <a:r>
              <a:rPr lang="it-IT" sz="2400" dirty="0" smtClean="0"/>
              <a:t> </a:t>
            </a:r>
            <a:r>
              <a:rPr lang="it-IT" sz="2400" dirty="0"/>
              <a:t>data </a:t>
            </a:r>
            <a:r>
              <a:rPr lang="it-IT" sz="2400" dirty="0" err="1"/>
              <a:t>store</a:t>
            </a:r>
            <a:r>
              <a:rPr lang="it-IT" sz="2400" dirty="0"/>
              <a:t> </a:t>
            </a:r>
            <a:r>
              <a:rPr lang="it-IT" sz="2400" dirty="0" err="1" smtClean="0"/>
              <a:t>according</a:t>
            </a:r>
            <a:r>
              <a:rPr lang="it-IT" sz="2400" dirty="0" smtClean="0"/>
              <a:t> to business and </a:t>
            </a:r>
            <a:r>
              <a:rPr lang="it-IT" sz="2400" dirty="0" err="1" smtClean="0"/>
              <a:t>techincal</a:t>
            </a:r>
            <a:r>
              <a:rPr lang="it-IT" sz="2400" dirty="0" smtClean="0"/>
              <a:t> </a:t>
            </a:r>
            <a:r>
              <a:rPr lang="it-IT" sz="2400" dirty="0" err="1" smtClean="0"/>
              <a:t>requirements</a:t>
            </a:r>
            <a:r>
              <a:rPr lang="it-IT" sz="2400" dirty="0" smtClean="0"/>
              <a:t> </a:t>
            </a:r>
            <a:r>
              <a:rPr lang="it-IT" sz="2400" strike="sngStrike" dirty="0" err="1"/>
              <a:t>accordign</a:t>
            </a:r>
            <a:r>
              <a:rPr lang="it-IT" sz="2400" strike="sngStrike" dirty="0"/>
              <a:t> to </a:t>
            </a:r>
            <a:r>
              <a:rPr lang="it-IT" sz="2400" strike="sngStrike" dirty="0" err="1"/>
              <a:t>requirements</a:t>
            </a:r>
            <a:r>
              <a:rPr lang="it-IT" sz="2400" strike="sngStrike" dirty="0"/>
              <a:t> and </a:t>
            </a:r>
            <a:r>
              <a:rPr lang="it-IT" sz="2400" strike="sngStrike" dirty="0" err="1"/>
              <a:t>his</a:t>
            </a:r>
            <a:r>
              <a:rPr lang="it-IT" sz="2400" strike="sngStrike"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strike="sngStrike" dirty="0" smtClean="0"/>
              <a:t>(</a:t>
            </a:r>
            <a:r>
              <a:rPr lang="it-IT" sz="2400" strike="sngStrike" dirty="0" err="1" smtClean="0"/>
              <a:t>as</a:t>
            </a:r>
            <a:r>
              <a:rPr lang="it-IT" sz="2400" strike="sngStrike" dirty="0" smtClean="0"/>
              <a:t> a </a:t>
            </a:r>
            <a:r>
              <a:rPr lang="it-IT" sz="2400" strike="sngStrike" dirty="0" err="1" smtClean="0"/>
              <a:t>a</a:t>
            </a:r>
            <a:r>
              <a:rPr lang="it-IT" sz="2400" strike="sngStrike" dirty="0" smtClean="0"/>
              <a:t> part of the </a:t>
            </a:r>
            <a:r>
              <a:rPr lang="it-IT" sz="2400" strike="sngStrike"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r>
              <a:rPr lang="it-IT" sz="2400" strike="sngStrike" dirty="0" err="1"/>
              <a:t>it’s</a:t>
            </a:r>
            <a:r>
              <a:rPr lang="it-IT" sz="2400" strike="sngStrike" dirty="0"/>
              <a:t> </a:t>
            </a:r>
            <a:r>
              <a:rPr lang="it-IT" sz="2400" strike="sngStrike" dirty="0" err="1"/>
              <a:t>not</a:t>
            </a:r>
            <a:r>
              <a:rPr lang="it-IT" sz="2400" strike="sngStrike" dirty="0"/>
              <a:t> </a:t>
            </a:r>
            <a:r>
              <a:rPr lang="it-IT" sz="2400" strike="sngStrike" dirty="0" err="1"/>
              <a:t>often</a:t>
            </a:r>
            <a:r>
              <a:rPr lang="it-IT" sz="2400" strike="sngStrike" dirty="0"/>
              <a:t> </a:t>
            </a:r>
            <a:r>
              <a:rPr lang="it-IT" sz="2400" strike="sngStrike" dirty="0" err="1"/>
              <a:t>thata</a:t>
            </a:r>
            <a:r>
              <a:rPr lang="it-IT" sz="2400" strike="sngStrike" dirty="0"/>
              <a:t> an </a:t>
            </a:r>
            <a:r>
              <a:rPr lang="it-IT" sz="2400" strike="sngStrike" dirty="0" err="1"/>
              <a:t>architectural</a:t>
            </a:r>
            <a:r>
              <a:rPr lang="it-IT" sz="2400" strike="sngStrike" dirty="0"/>
              <a:t> </a:t>
            </a:r>
            <a:r>
              <a:rPr lang="it-IT" sz="2400" strike="sngStrike" dirty="0" err="1"/>
              <a:t>approach</a:t>
            </a:r>
            <a:r>
              <a:rPr lang="it-IT" sz="2400" strike="sngStrike" dirty="0"/>
              <a:t> can be </a:t>
            </a:r>
            <a:r>
              <a:rPr lang="it-IT" sz="2400" strike="sngStrike" dirty="0" err="1"/>
              <a:t>closely</a:t>
            </a:r>
            <a:r>
              <a:rPr lang="it-IT" sz="2400" strike="sngStrike" dirty="0"/>
              <a:t> </a:t>
            </a:r>
            <a:r>
              <a:rPr lang="it-IT" sz="2400" strike="sngStrike" dirty="0" err="1"/>
              <a:t>correlated</a:t>
            </a:r>
            <a:r>
              <a:rPr lang="it-IT" sz="2400" strike="sngStrike" dirty="0"/>
              <a:t> to an </a:t>
            </a:r>
            <a:r>
              <a:rPr lang="it-IT" sz="2400" strike="sngStrike" dirty="0" err="1"/>
              <a:t>almost</a:t>
            </a:r>
            <a:r>
              <a:rPr lang="it-IT" sz="2400" strike="sngStrike" dirty="0"/>
              <a:t> immediate </a:t>
            </a:r>
            <a:r>
              <a:rPr lang="it-IT" sz="2400" strike="sngStrike" dirty="0" err="1"/>
              <a:t>cost</a:t>
            </a:r>
            <a:r>
              <a:rPr lang="it-IT" sz="2400" strike="sngStrike" dirty="0"/>
              <a:t> </a:t>
            </a:r>
            <a:r>
              <a:rPr lang="it-IT" sz="2400" strike="sngStrike" dirty="0" err="1" smtClean="0"/>
              <a:t>saving</a:t>
            </a:r>
            <a:r>
              <a:rPr lang="it-IT" sz="2400" strike="sngStrike" dirty="0" smtClean="0"/>
              <a:t>)</a:t>
            </a:r>
            <a:endParaRPr lang="it-IT" sz="2400" dirty="0" smtClean="0"/>
          </a:p>
          <a:p>
            <a:pPr lvl="2" eaLnBrk="1" hangingPunct="1"/>
            <a:r>
              <a:rPr lang="it-IT" sz="2400" dirty="0" err="1" smtClean="0"/>
              <a:t>Ease</a:t>
            </a:r>
            <a:r>
              <a:rPr lang="it-IT" sz="2400" dirty="0" smtClean="0"/>
              <a:t> of </a:t>
            </a:r>
            <a:r>
              <a:rPr lang="it-IT" sz="2400" dirty="0" err="1" smtClean="0"/>
              <a:t>deployment</a:t>
            </a:r>
            <a:r>
              <a:rPr lang="it-IT" sz="2400" dirty="0" smtClean="0"/>
              <a:t> </a:t>
            </a:r>
            <a:r>
              <a:rPr lang="it-IT" sz="2400" dirty="0" err="1" smtClean="0"/>
              <a:t>against</a:t>
            </a:r>
            <a:r>
              <a:rPr lang="it-IT" sz="2400" dirty="0" smtClean="0"/>
              <a:t>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could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 </a:t>
            </a:r>
            <a:r>
              <a:rPr lang="it-IT" sz="2400" dirty="0" err="1" smtClean="0"/>
              <a:t>We</a:t>
            </a:r>
            <a:r>
              <a:rPr lang="it-IT" sz="2400" dirty="0" smtClean="0"/>
              <a:t> </a:t>
            </a:r>
            <a:r>
              <a:rPr lang="it-IT" sz="2400" dirty="0" err="1" smtClean="0"/>
              <a:t>will</a:t>
            </a:r>
            <a:r>
              <a:rPr lang="it-IT" sz="2400" dirty="0" smtClean="0"/>
              <a:t> </a:t>
            </a:r>
            <a:r>
              <a:rPr lang="it-IT" sz="2400" dirty="0" err="1" smtClean="0"/>
              <a:t>see</a:t>
            </a:r>
            <a:r>
              <a:rPr lang="it-IT" sz="2400" dirty="0" smtClean="0"/>
              <a:t> </a:t>
            </a:r>
            <a:r>
              <a:rPr lang="it-IT" sz="2400" dirty="0" err="1" smtClean="0"/>
              <a:t>that</a:t>
            </a:r>
            <a:r>
              <a:rPr lang="it-IT" sz="2400" dirty="0" smtClean="0"/>
              <a:t> </a:t>
            </a:r>
            <a:r>
              <a:rPr lang="it-IT" sz="2400" dirty="0" err="1" smtClean="0"/>
              <a:t>this</a:t>
            </a:r>
            <a:r>
              <a:rPr lang="it-IT" sz="2400" dirty="0" smtClean="0"/>
              <a:t> pattern </a:t>
            </a:r>
            <a:r>
              <a:rPr lang="it-IT" sz="2400" dirty="0" err="1" smtClean="0"/>
              <a:t>implies</a:t>
            </a:r>
            <a:r>
              <a:rPr lang="it-IT" sz="2400"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In </a:t>
            </a:r>
            <a:r>
              <a:rPr lang="it-IT" dirty="0" err="1" smtClean="0"/>
              <a:t>this</a:t>
            </a:r>
            <a:r>
              <a:rPr lang="it-IT" dirty="0" smtClean="0"/>
              <a:t> </a:t>
            </a:r>
            <a:r>
              <a:rPr lang="it-IT" dirty="0" err="1" smtClean="0"/>
              <a:t>presentaton</a:t>
            </a:r>
            <a:r>
              <a:rPr lang="it-IT" dirty="0" smtClean="0"/>
              <a:t> </a:t>
            </a:r>
            <a:r>
              <a:rPr lang="it-IT" dirty="0" err="1" smtClean="0"/>
              <a:t>we</a:t>
            </a:r>
            <a:r>
              <a:rPr lang="it-IT" dirty="0" smtClean="0"/>
              <a:t> </a:t>
            </a:r>
            <a:r>
              <a:rPr lang="it-IT" dirty="0" err="1" smtClean="0"/>
              <a:t>have</a:t>
            </a:r>
            <a:r>
              <a:rPr lang="it-IT" dirty="0" smtClean="0"/>
              <a:t> just </a:t>
            </a:r>
            <a:r>
              <a:rPr lang="it-IT" dirty="0" err="1" smtClean="0"/>
              <a:t>scratched</a:t>
            </a:r>
            <a:r>
              <a:rPr lang="it-IT" dirty="0" smtClean="0"/>
              <a:t> the bare </a:t>
            </a:r>
            <a:r>
              <a:rPr lang="it-IT" dirty="0" err="1" smtClean="0"/>
              <a:t>sufrace</a:t>
            </a:r>
            <a:r>
              <a:rPr lang="it-IT" dirty="0" smtClean="0"/>
              <a:t> of a </a:t>
            </a:r>
            <a:r>
              <a:rPr lang="it-IT" dirty="0" err="1" smtClean="0"/>
              <a:t>lot</a:t>
            </a:r>
            <a:r>
              <a:rPr lang="it-IT" dirty="0" smtClean="0"/>
              <a:t> of </a:t>
            </a:r>
            <a:r>
              <a:rPr lang="it-IT" dirty="0" err="1" smtClean="0"/>
              <a:t>patterns</a:t>
            </a:r>
            <a:r>
              <a:rPr lang="it-IT" dirty="0" smtClean="0"/>
              <a:t> and </a:t>
            </a:r>
            <a:r>
              <a:rPr lang="it-IT" dirty="0" err="1" smtClean="0"/>
              <a:t>technologies</a:t>
            </a:r>
            <a:r>
              <a:rPr lang="it-IT" dirty="0" smtClean="0"/>
              <a:t> </a:t>
            </a:r>
            <a:r>
              <a:rPr lang="it-IT" dirty="0" err="1" smtClean="0"/>
              <a:t>each</a:t>
            </a:r>
            <a:r>
              <a:rPr lang="it-IT" dirty="0" smtClean="0"/>
              <a:t> of </a:t>
            </a:r>
            <a:r>
              <a:rPr lang="it-IT" dirty="0" err="1" smtClean="0"/>
              <a:t>them</a:t>
            </a:r>
            <a:r>
              <a:rPr lang="it-IT" dirty="0" smtClean="0"/>
              <a:t> </a:t>
            </a:r>
            <a:r>
              <a:rPr lang="it-IT" dirty="0" err="1" smtClean="0"/>
              <a:t>need</a:t>
            </a:r>
            <a:r>
              <a:rPr lang="it-IT" dirty="0" smtClean="0"/>
              <a:t> </a:t>
            </a:r>
            <a:r>
              <a:rPr lang="it-IT" dirty="0" err="1" smtClean="0"/>
              <a:t>much</a:t>
            </a:r>
            <a:r>
              <a:rPr lang="it-IT" dirty="0" smtClean="0"/>
              <a:t> more time</a:t>
            </a:r>
          </a:p>
          <a:p>
            <a:r>
              <a:rPr lang="it-IT" dirty="0" smtClean="0"/>
              <a:t>To complete the </a:t>
            </a:r>
            <a:r>
              <a:rPr lang="it-IT" dirty="0" err="1" smtClean="0"/>
              <a:t>reprented</a:t>
            </a:r>
            <a:r>
              <a:rPr lang="it-IT" dirty="0" smtClean="0"/>
              <a:t> scenario </a:t>
            </a:r>
            <a:r>
              <a:rPr lang="it-IT" dirty="0" err="1" smtClean="0"/>
              <a:t>one</a:t>
            </a:r>
            <a:r>
              <a:rPr lang="it-IT" dirty="0" smtClean="0"/>
              <a:t> </a:t>
            </a:r>
            <a:r>
              <a:rPr lang="it-IT" dirty="0" err="1" smtClean="0"/>
              <a:t>hiud</a:t>
            </a:r>
            <a:r>
              <a:rPr lang="it-IT" dirty="0" smtClean="0"/>
              <a:t> be </a:t>
            </a:r>
            <a:r>
              <a:rPr lang="it-IT" dirty="0" err="1" smtClean="0"/>
              <a:t>consider</a:t>
            </a:r>
            <a:r>
              <a:rPr lang="it-IT" dirty="0" smtClean="0"/>
              <a:t> </a:t>
            </a:r>
            <a:r>
              <a:rPr lang="it-IT" dirty="0" err="1" smtClean="0"/>
              <a:t>at</a:t>
            </a:r>
            <a:r>
              <a:rPr lang="it-IT" dirty="0" smtClean="0"/>
              <a:t> </a:t>
            </a:r>
            <a:r>
              <a:rPr lang="it-IT" dirty="0" err="1" smtClean="0"/>
              <a:t>least</a:t>
            </a:r>
            <a:r>
              <a:rPr lang="it-IT" dirty="0" smtClean="0"/>
              <a:t> </a:t>
            </a:r>
            <a:r>
              <a:rPr lang="it-IT" dirty="0" err="1" smtClean="0"/>
              <a:t>these</a:t>
            </a:r>
            <a:r>
              <a:rPr lang="it-IT" dirty="0" smtClean="0"/>
              <a:t> </a:t>
            </a:r>
            <a:r>
              <a:rPr lang="it-IT" dirty="0" err="1" smtClean="0"/>
              <a:t>arguments</a:t>
            </a:r>
            <a:r>
              <a:rPr lang="it-IT" dirty="0" smtClean="0"/>
              <a:t>:</a:t>
            </a:r>
          </a:p>
          <a:p>
            <a:pPr lvl="1"/>
            <a:r>
              <a:rPr lang="it-IT" dirty="0" smtClean="0"/>
              <a:t>Spring </a:t>
            </a:r>
            <a:r>
              <a:rPr lang="it-IT" dirty="0" err="1" smtClean="0"/>
              <a:t>Cloud</a:t>
            </a:r>
            <a:r>
              <a:rPr lang="it-IT" dirty="0" smtClean="0"/>
              <a:t> </a:t>
            </a:r>
            <a:r>
              <a:rPr lang="it-IT" dirty="0" err="1" smtClean="0"/>
              <a:t>Config</a:t>
            </a:r>
            <a:r>
              <a:rPr lang="it-IT"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a:t>
            </a:r>
            <a:r>
              <a:rPr lang="it-IT" dirty="0" err="1" smtClean="0"/>
              <a:t>configuration</a:t>
            </a:r>
            <a:r>
              <a:rPr lang="it-IT" dirty="0" smtClean="0"/>
              <a:t> data and </a:t>
            </a:r>
            <a:r>
              <a:rPr lang="it-IT" dirty="0" err="1" smtClean="0"/>
              <a:t>neables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pPr lvl="1"/>
            <a:r>
              <a:rPr lang="it-IT" dirty="0" smtClean="0"/>
              <a:t>Circuit </a:t>
            </a:r>
            <a:r>
              <a:rPr lang="it-IT" dirty="0" err="1" smtClean="0"/>
              <a:t>Breaker</a:t>
            </a:r>
            <a:r>
              <a:rPr lang="it-IT" dirty="0" smtClean="0"/>
              <a:t> : </a:t>
            </a:r>
            <a:r>
              <a:rPr lang="it-IT" dirty="0" err="1"/>
              <a:t>H</a:t>
            </a:r>
            <a:r>
              <a:rPr lang="it-IT" dirty="0" err="1" smtClean="0"/>
              <a:t>istrix</a:t>
            </a:r>
            <a:r>
              <a:rPr lang="it-IT" dirty="0" smtClean="0"/>
              <a:t> Clients</a:t>
            </a:r>
          </a:p>
          <a:p>
            <a:pPr lvl="1"/>
            <a:r>
              <a:rPr lang="it-IT" dirty="0" err="1" smtClean="0"/>
              <a:t>Route</a:t>
            </a:r>
            <a:r>
              <a:rPr lang="it-IT" dirty="0" smtClean="0"/>
              <a:t> and </a:t>
            </a:r>
            <a:r>
              <a:rPr lang="it-IT" dirty="0" err="1" smtClean="0"/>
              <a:t>filter</a:t>
            </a:r>
            <a:r>
              <a:rPr lang="it-IT" dirty="0" smtClean="0"/>
              <a:t>: </a:t>
            </a:r>
            <a:r>
              <a:rPr lang="it-IT" dirty="0" err="1" smtClean="0"/>
              <a:t>Zuul</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www….</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Closing</a:t>
            </a:r>
            <a:r>
              <a:rPr lang="it-IT" dirty="0" smtClean="0"/>
              <a:t> </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«So </a:t>
            </a:r>
            <a:r>
              <a:rPr lang="it-IT" dirty="0" err="1" smtClean="0"/>
              <a:t>that’s</a:t>
            </a:r>
            <a:r>
              <a:rPr lang="it-IT" dirty="0" smtClean="0"/>
              <a:t> </a:t>
            </a:r>
            <a:r>
              <a:rPr lang="it-IT" dirty="0" err="1" smtClean="0"/>
              <a:t>all</a:t>
            </a:r>
            <a:r>
              <a:rPr lang="it-IT" dirty="0" smtClean="0"/>
              <a:t>, </a:t>
            </a:r>
            <a:r>
              <a:rPr lang="it-IT" dirty="0" err="1" smtClean="0"/>
              <a:t>my</a:t>
            </a:r>
            <a:r>
              <a:rPr lang="it-IT" dirty="0" smtClean="0"/>
              <a:t> </a:t>
            </a:r>
            <a:r>
              <a:rPr lang="it-IT" dirty="0" err="1" smtClean="0"/>
              <a:t>wish</a:t>
            </a:r>
            <a:r>
              <a:rPr lang="it-IT" dirty="0" smtClean="0"/>
              <a:t> </a:t>
            </a:r>
            <a:r>
              <a:rPr lang="it-IT" dirty="0" err="1" smtClean="0"/>
              <a:t>is</a:t>
            </a:r>
            <a:r>
              <a:rPr lang="it-IT" dirty="0" smtClean="0"/>
              <a:t> </a:t>
            </a:r>
            <a:r>
              <a:rPr lang="it-IT" dirty="0" err="1" smtClean="0"/>
              <a:t>that</a:t>
            </a:r>
            <a:r>
              <a:rPr lang="it-IT" dirty="0" smtClean="0"/>
              <a:t> </a:t>
            </a:r>
            <a:r>
              <a:rPr lang="it-IT" dirty="0" err="1" smtClean="0"/>
              <a:t>this</a:t>
            </a:r>
            <a:r>
              <a:rPr lang="it-IT" dirty="0" smtClean="0"/>
              <a:t> </a:t>
            </a:r>
            <a:r>
              <a:rPr lang="it-IT" dirty="0" err="1" smtClean="0"/>
              <a:t>presentation</a:t>
            </a:r>
            <a:r>
              <a:rPr lang="it-IT" dirty="0" smtClean="0"/>
              <a:t> </a:t>
            </a:r>
            <a:r>
              <a:rPr lang="it-IT" dirty="0" err="1" smtClean="0"/>
              <a:t>has</a:t>
            </a:r>
            <a:r>
              <a:rPr lang="it-IT" dirty="0" smtClean="0"/>
              <a:t> </a:t>
            </a:r>
            <a:r>
              <a:rPr lang="it-IT" dirty="0" err="1" smtClean="0"/>
              <a:t>been</a:t>
            </a:r>
            <a:r>
              <a:rPr lang="it-IT" dirty="0" smtClean="0"/>
              <a:t> of </a:t>
            </a:r>
            <a:r>
              <a:rPr lang="it-IT" dirty="0" err="1" smtClean="0"/>
              <a:t>your</a:t>
            </a:r>
            <a:r>
              <a:rPr lang="it-IT" dirty="0" smtClean="0"/>
              <a:t> </a:t>
            </a:r>
            <a:r>
              <a:rPr lang="it-IT" dirty="0" err="1" smtClean="0"/>
              <a:t>interest</a:t>
            </a:r>
            <a:r>
              <a:rPr lang="it-IT" dirty="0" smtClean="0"/>
              <a:t> and </a:t>
            </a:r>
            <a:r>
              <a:rPr lang="it-IT" dirty="0" err="1" smtClean="0"/>
              <a:t>has</a:t>
            </a:r>
            <a:r>
              <a:rPr lang="it-IT" dirty="0" smtClean="0"/>
              <a:t> </a:t>
            </a:r>
            <a:r>
              <a:rPr lang="it-IT" dirty="0" err="1" smtClean="0"/>
              <a:t>been</a:t>
            </a:r>
            <a:r>
              <a:rPr lang="it-IT" dirty="0" smtClean="0"/>
              <a:t> </a:t>
            </a:r>
            <a:r>
              <a:rPr lang="it-IT" dirty="0" err="1" smtClean="0"/>
              <a:t>clear</a:t>
            </a:r>
            <a:r>
              <a:rPr lang="it-IT" dirty="0" smtClean="0"/>
              <a:t> </a:t>
            </a:r>
            <a:r>
              <a:rPr lang="it-IT" dirty="0" err="1" smtClean="0"/>
              <a:t>enought</a:t>
            </a:r>
            <a:r>
              <a:rPr lang="it-IT" dirty="0" smtClean="0"/>
              <a:t>. I </a:t>
            </a:r>
            <a:r>
              <a:rPr lang="it-IT" dirty="0" err="1" smtClean="0"/>
              <a:t>would</a:t>
            </a:r>
            <a:r>
              <a:rPr lang="it-IT" dirty="0" smtClean="0"/>
              <a:t> </a:t>
            </a:r>
            <a:r>
              <a:rPr lang="it-IT" dirty="0" err="1" smtClean="0"/>
              <a:t>like</a:t>
            </a:r>
            <a:r>
              <a:rPr lang="it-IT" dirty="0" smtClean="0"/>
              <a:t> to </a:t>
            </a:r>
            <a:r>
              <a:rPr lang="it-IT" dirty="0" err="1" smtClean="0"/>
              <a:t>thanks</a:t>
            </a:r>
            <a:r>
              <a:rPr lang="it-IT" dirty="0" smtClean="0"/>
              <a:t> </a:t>
            </a:r>
            <a:r>
              <a:rPr lang="it-IT" dirty="0" err="1" smtClean="0"/>
              <a:t>you</a:t>
            </a:r>
            <a:r>
              <a:rPr lang="it-IT" dirty="0" smtClean="0"/>
              <a:t> of </a:t>
            </a:r>
            <a:r>
              <a:rPr lang="it-IT" dirty="0" err="1" smtClean="0"/>
              <a:t>your</a:t>
            </a:r>
            <a:r>
              <a:rPr lang="it-IT" dirty="0" smtClean="0"/>
              <a:t> </a:t>
            </a:r>
            <a:r>
              <a:rPr lang="it-IT" dirty="0" err="1" smtClean="0"/>
              <a:t>attention</a:t>
            </a:r>
            <a:r>
              <a:rPr lang="it-IT" dirty="0" smtClean="0"/>
              <a:t> and </a:t>
            </a:r>
            <a:r>
              <a:rPr lang="it-IT" dirty="0" err="1" smtClean="0"/>
              <a:t>O’Reilly</a:t>
            </a:r>
            <a:r>
              <a:rPr lang="it-IT" dirty="0" smtClean="0"/>
              <a:t> for the </a:t>
            </a:r>
            <a:r>
              <a:rPr lang="it-IT" dirty="0" err="1" smtClean="0"/>
              <a:t>opportunity</a:t>
            </a:r>
            <a:r>
              <a:rPr lang="it-IT" dirty="0" smtClean="0"/>
              <a:t> to me to take part </a:t>
            </a:r>
            <a:r>
              <a:rPr lang="it-IT" dirty="0" err="1" smtClean="0"/>
              <a:t>at</a:t>
            </a:r>
            <a:r>
              <a:rPr lang="it-IT" dirty="0" smtClean="0"/>
              <a:t> </a:t>
            </a:r>
            <a:r>
              <a:rPr lang="it-IT" dirty="0" err="1" smtClean="0"/>
              <a:t>such</a:t>
            </a:r>
            <a:r>
              <a:rPr lang="it-IT" dirty="0" smtClean="0"/>
              <a:t> an </a:t>
            </a:r>
            <a:r>
              <a:rPr lang="it-IT" dirty="0" err="1" smtClean="0"/>
              <a:t>important</a:t>
            </a:r>
            <a:r>
              <a:rPr lang="it-IT" dirty="0" smtClean="0"/>
              <a:t> </a:t>
            </a:r>
            <a:r>
              <a:rPr lang="it-IT" dirty="0" err="1" smtClean="0"/>
              <a:t>event</a:t>
            </a:r>
            <a:r>
              <a:rPr lang="it-IT" dirty="0" smtClean="0"/>
              <a:t> </a:t>
            </a:r>
            <a:r>
              <a:rPr lang="it-IT" dirty="0" err="1" smtClean="0"/>
              <a:t>like</a:t>
            </a:r>
            <a:r>
              <a:rPr lang="it-IT" dirty="0" smtClean="0"/>
              <a:t> </a:t>
            </a:r>
            <a:r>
              <a:rPr lang="it-IT" dirty="0" err="1" smtClean="0"/>
              <a:t>that</a:t>
            </a:r>
            <a:r>
              <a:rPr lang="it-IT" dirty="0" smtClean="0"/>
              <a:t>&gt; </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257109648"/>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smtClean="0"/>
              <a:t>The </a:t>
            </a:r>
            <a:r>
              <a:rPr lang="it-IT" sz="2000" dirty="0"/>
              <a:t>«Database per service» pattern </a:t>
            </a:r>
            <a:r>
              <a:rPr lang="it-IT" sz="2000" dirty="0" err="1" smtClean="0"/>
              <a:t>will</a:t>
            </a:r>
            <a:r>
              <a:rPr lang="it-IT" sz="2000" dirty="0" smtClean="0"/>
              <a:t> </a:t>
            </a:r>
            <a:r>
              <a:rPr lang="it-IT" sz="2000" dirty="0" err="1" smtClean="0"/>
              <a:t>achieve</a:t>
            </a:r>
            <a:r>
              <a:rPr lang="it-IT" sz="2000" dirty="0" smtClean="0"/>
              <a:t> </a:t>
            </a:r>
            <a:r>
              <a:rPr lang="it-IT" sz="2000" dirty="0" err="1" smtClean="0"/>
              <a:t>encapsulation</a:t>
            </a:r>
            <a:r>
              <a:rPr lang="it-IT" sz="2000" dirty="0" smtClean="0"/>
              <a:t>, the </a:t>
            </a:r>
            <a:r>
              <a:rPr lang="it-IT" sz="2000" dirty="0" err="1" smtClean="0"/>
              <a:t>main</a:t>
            </a:r>
            <a:r>
              <a:rPr lang="it-IT" sz="2000" dirty="0" smtClean="0"/>
              <a:t> </a:t>
            </a:r>
            <a:r>
              <a:rPr lang="it-IT" sz="2000" dirty="0" err="1" smtClean="0"/>
              <a:t>feature</a:t>
            </a:r>
            <a:r>
              <a:rPr lang="it-IT" sz="2000" dirty="0" smtClean="0"/>
              <a:t> of a </a:t>
            </a:r>
            <a:r>
              <a:rPr lang="it-IT" sz="2000" dirty="0" err="1" smtClean="0"/>
              <a:t>microservice</a:t>
            </a:r>
            <a:r>
              <a:rPr lang="it-IT" sz="2000" dirty="0" smtClean="0"/>
              <a:t> </a:t>
            </a:r>
            <a:r>
              <a:rPr lang="it-IT" sz="2000" dirty="0" err="1" smtClean="0"/>
              <a:t>architecture</a:t>
            </a:r>
            <a:r>
              <a:rPr lang="it-IT" sz="2000" dirty="0" smtClean="0"/>
              <a:t>,</a:t>
            </a:r>
            <a:endParaRPr lang="it-IT" sz="2000" dirty="0"/>
          </a:p>
          <a:p>
            <a:pPr lvl="1"/>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a:t>
            </a:r>
            <a:r>
              <a:rPr lang="it-IT" sz="2000" dirty="0" smtClean="0"/>
              <a:t>must </a:t>
            </a:r>
            <a:r>
              <a:rPr lang="it-IT" sz="2000" dirty="0" err="1" smtClean="0"/>
              <a:t>keep</a:t>
            </a:r>
            <a:r>
              <a:rPr lang="it-IT" sz="2000" dirty="0" smtClean="0"/>
              <a:t> private </a:t>
            </a:r>
            <a:r>
              <a:rPr lang="it-IT" sz="2000" dirty="0"/>
              <a:t>to </a:t>
            </a:r>
            <a:r>
              <a:rPr lang="it-IT" sz="2000" dirty="0" err="1"/>
              <a:t>that</a:t>
            </a:r>
            <a:r>
              <a:rPr lang="it-IT" sz="2000" dirty="0"/>
              <a:t> </a:t>
            </a:r>
            <a:r>
              <a:rPr lang="it-IT" sz="2000" dirty="0" smtClean="0"/>
              <a:t>service and must be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2"/>
            <a:r>
              <a:rPr lang="it-IT" sz="2000" dirty="0" smtClean="0"/>
              <a:t>For </a:t>
            </a:r>
            <a:r>
              <a:rPr lang="it-IT" sz="2000" dirty="0" err="1" smtClean="0"/>
              <a:t>relational</a:t>
            </a:r>
            <a:r>
              <a:rPr lang="it-IT" sz="2000" dirty="0" smtClean="0"/>
              <a:t> database </a:t>
            </a:r>
            <a:r>
              <a:rPr lang="it-IT" sz="2000" dirty="0" err="1" smtClean="0"/>
              <a:t>keeping</a:t>
            </a:r>
            <a:r>
              <a:rPr lang="it-IT" sz="2000" dirty="0" smtClean="0"/>
              <a:t> data </a:t>
            </a:r>
            <a:r>
              <a:rPr lang="it-IT" sz="2000" dirty="0"/>
              <a:t>private </a:t>
            </a:r>
            <a:r>
              <a:rPr lang="it-IT" sz="2000" dirty="0" err="1" smtClean="0"/>
              <a:t>could</a:t>
            </a:r>
            <a:r>
              <a:rPr lang="it-IT" sz="2000" dirty="0" smtClean="0"/>
              <a:t> be </a:t>
            </a:r>
            <a:r>
              <a:rPr lang="it-IT" sz="2000" dirty="0" err="1" smtClean="0"/>
              <a:t>realized</a:t>
            </a:r>
            <a:r>
              <a:rPr lang="it-IT" sz="2000" dirty="0" smtClean="0"/>
              <a:t> with:</a:t>
            </a:r>
            <a:endParaRPr lang="it-IT" sz="2000" dirty="0"/>
          </a:p>
          <a:p>
            <a:pPr lvl="3"/>
            <a:r>
              <a:rPr lang="it-IT" sz="2000" b="1" dirty="0" smtClean="0"/>
              <a:t>Private </a:t>
            </a:r>
            <a:r>
              <a:rPr lang="it-IT" sz="2000" b="1" dirty="0" err="1" smtClean="0"/>
              <a:t>table</a:t>
            </a:r>
            <a:r>
              <a:rPr lang="it-IT" sz="2000" b="1" dirty="0" smtClean="0"/>
              <a:t> per </a:t>
            </a:r>
            <a:r>
              <a:rPr lang="it-IT" sz="2000" b="1" dirty="0"/>
              <a:t>service </a:t>
            </a:r>
            <a:r>
              <a:rPr lang="it-IT" sz="2000" dirty="0" smtClean="0"/>
              <a:t>(</a:t>
            </a:r>
            <a:r>
              <a:rPr lang="it-IT" sz="2000" dirty="0" err="1" smtClean="0"/>
              <a:t>it</a:t>
            </a:r>
            <a:r>
              <a:rPr lang="it-IT" sz="2000" dirty="0" smtClean="0"/>
              <a:t> </a:t>
            </a:r>
            <a:r>
              <a:rPr lang="it-IT" sz="2000" dirty="0" err="1" smtClean="0"/>
              <a:t>is</a:t>
            </a:r>
            <a:r>
              <a:rPr lang="it-IT" sz="2000" dirty="0" smtClean="0"/>
              <a:t> </a:t>
            </a:r>
            <a:r>
              <a:rPr lang="it-IT" sz="2000" dirty="0" err="1" smtClean="0"/>
              <a:t>weakest</a:t>
            </a:r>
            <a:r>
              <a:rPr lang="it-IT" sz="2000" dirty="0" smtClean="0"/>
              <a:t> </a:t>
            </a:r>
            <a:r>
              <a:rPr lang="it-IT" sz="2000" dirty="0" err="1" smtClean="0"/>
              <a:t>approach</a:t>
            </a:r>
            <a:r>
              <a:rPr lang="it-IT" sz="2000" dirty="0" smtClean="0"/>
              <a:t> </a:t>
            </a:r>
            <a:r>
              <a:rPr lang="it-IT" sz="2000" dirty="0" err="1" smtClean="0"/>
              <a:t>but</a:t>
            </a:r>
            <a:r>
              <a:rPr lang="it-IT" sz="2000" dirty="0" smtClean="0"/>
              <a:t> with the </a:t>
            </a:r>
            <a:r>
              <a:rPr lang="it-IT" sz="2000" dirty="0" err="1" smtClean="0"/>
              <a:t>lowest</a:t>
            </a:r>
            <a:r>
              <a:rPr lang="it-IT" sz="2000" dirty="0" smtClean="0"/>
              <a:t> </a:t>
            </a:r>
            <a:r>
              <a:rPr lang="it-IT" sz="2000" dirty="0" err="1"/>
              <a:t>overhead</a:t>
            </a:r>
            <a:r>
              <a:rPr lang="it-IT" sz="2000" dirty="0"/>
              <a:t>)</a:t>
            </a:r>
          </a:p>
          <a:p>
            <a:pPr lvl="3"/>
            <a:r>
              <a:rPr lang="it-IT" sz="2000" b="1" dirty="0" smtClean="0"/>
              <a:t>Schema </a:t>
            </a:r>
            <a:r>
              <a:rPr lang="it-IT" sz="2000" b="1" dirty="0" err="1" smtClean="0"/>
              <a:t>per_service</a:t>
            </a:r>
            <a:r>
              <a:rPr lang="it-IT" sz="2000" b="1" dirty="0" smtClean="0"/>
              <a:t> </a:t>
            </a:r>
            <a:r>
              <a:rPr lang="it-IT" sz="2000" dirty="0" smtClean="0"/>
              <a:t>(</a:t>
            </a:r>
            <a:r>
              <a:rPr lang="it-IT" sz="2000" dirty="0" err="1" smtClean="0"/>
              <a:t>making</a:t>
            </a:r>
            <a:r>
              <a:rPr lang="it-IT" sz="2000" dirty="0" smtClean="0"/>
              <a:t> </a:t>
            </a:r>
            <a:r>
              <a:rPr lang="it-IT" sz="2000" dirty="0" err="1" smtClean="0"/>
              <a:t>clear</a:t>
            </a:r>
            <a:r>
              <a:rPr lang="it-IT" sz="2000" dirty="0" smtClean="0"/>
              <a:t> the </a:t>
            </a:r>
            <a:r>
              <a:rPr lang="it-IT" sz="2000" dirty="0" err="1" smtClean="0"/>
              <a:t>ownership</a:t>
            </a:r>
            <a:r>
              <a:rPr lang="it-IT" sz="2000" dirty="0" smtClean="0"/>
              <a:t> of  database </a:t>
            </a:r>
            <a:r>
              <a:rPr lang="it-IT" sz="2000" dirty="0" err="1" smtClean="0"/>
              <a:t>tables</a:t>
            </a:r>
            <a:r>
              <a:rPr lang="it-IT" sz="2000" dirty="0" smtClean="0"/>
              <a:t>)</a:t>
            </a:r>
            <a:endParaRPr lang="it-IT" sz="2000" dirty="0"/>
          </a:p>
          <a:p>
            <a:pPr lvl="3"/>
            <a:r>
              <a:rPr lang="it-IT" sz="2000" b="1" dirty="0" smtClean="0"/>
              <a:t>Database server per service</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strongest</a:t>
            </a:r>
            <a:r>
              <a:rPr lang="it-IT" sz="2000" dirty="0" smtClean="0"/>
              <a:t> </a:t>
            </a:r>
            <a:r>
              <a:rPr lang="it-IT" sz="2000" dirty="0" err="1" smtClean="0"/>
              <a:t>approach</a:t>
            </a:r>
            <a:r>
              <a:rPr lang="it-IT" sz="2000" dirty="0" smtClean="0"/>
              <a:t>, to </a:t>
            </a:r>
            <a:r>
              <a:rPr lang="it-IT" sz="2000" dirty="0" err="1" smtClean="0"/>
              <a:t>apply</a:t>
            </a:r>
            <a:r>
              <a:rPr lang="it-IT" sz="2000" dirty="0" smtClean="0"/>
              <a:t> </a:t>
            </a:r>
            <a:r>
              <a:rPr lang="it-IT" sz="2000" dirty="0" err="1" smtClean="0"/>
              <a:t>only</a:t>
            </a:r>
            <a:r>
              <a:rPr lang="it-IT" sz="2000" dirty="0" smtClean="0"/>
              <a:t> for </a:t>
            </a:r>
            <a:r>
              <a:rPr lang="it-IT" sz="2000" dirty="0" err="1"/>
              <a:t>highly</a:t>
            </a:r>
            <a:r>
              <a:rPr lang="it-IT" sz="2000" dirty="0"/>
              <a:t> </a:t>
            </a:r>
            <a:r>
              <a:rPr lang="it-IT" sz="2000" dirty="0" err="1"/>
              <a:t>throughput</a:t>
            </a:r>
            <a:r>
              <a:rPr lang="it-IT" sz="2000" dirty="0"/>
              <a:t> service – neo4j) </a:t>
            </a:r>
          </a:p>
          <a:p>
            <a:pPr lvl="2"/>
            <a:r>
              <a:rPr lang="it-IT" sz="2000" dirty="0" smtClean="0"/>
              <a:t>The </a:t>
            </a:r>
            <a:r>
              <a:rPr lang="it-IT" sz="2000" dirty="0" err="1" smtClean="0"/>
              <a:t>enforcement</a:t>
            </a:r>
            <a:r>
              <a:rPr lang="it-IT" sz="2000" dirty="0" smtClean="0"/>
              <a:t> of </a:t>
            </a:r>
            <a:r>
              <a:rPr lang="it-IT" sz="2000" dirty="0" err="1" smtClean="0"/>
              <a:t>encapsulation</a:t>
            </a:r>
            <a:r>
              <a:rPr lang="it-IT" sz="2000" dirty="0" smtClean="0"/>
              <a:t> </a:t>
            </a:r>
            <a:r>
              <a:rPr lang="it-IT" sz="2000" dirty="0" err="1" smtClean="0"/>
              <a:t>could</a:t>
            </a:r>
            <a:r>
              <a:rPr lang="it-IT" sz="2000" dirty="0" smtClean="0"/>
              <a:t> be </a:t>
            </a:r>
            <a:r>
              <a:rPr lang="it-IT" sz="2000" dirty="0" err="1" smtClean="0"/>
              <a:t>achieved</a:t>
            </a:r>
            <a:r>
              <a:rPr lang="it-IT" sz="2000" dirty="0" smtClean="0"/>
              <a:t> with </a:t>
            </a:r>
            <a:r>
              <a:rPr lang="it-IT" sz="2000" dirty="0" err="1" smtClean="0"/>
              <a:t>different</a:t>
            </a:r>
            <a:r>
              <a:rPr lang="it-IT" sz="2000" dirty="0" smtClean="0"/>
              <a:t> </a:t>
            </a:r>
            <a:r>
              <a:rPr lang="it-IT" sz="2000" dirty="0"/>
              <a:t>database </a:t>
            </a:r>
            <a:r>
              <a:rPr lang="it-IT" sz="2000" dirty="0" err="1"/>
              <a:t>user</a:t>
            </a:r>
            <a:r>
              <a:rPr lang="it-IT" sz="2000" dirty="0"/>
              <a:t> id to </a:t>
            </a:r>
            <a:r>
              <a:rPr lang="it-IT" sz="2000" dirty="0" err="1"/>
              <a:t>each</a:t>
            </a:r>
            <a:r>
              <a:rPr lang="it-IT" sz="2000" dirty="0"/>
              <a:t> service </a:t>
            </a:r>
            <a:r>
              <a:rPr lang="it-IT" sz="2000" dirty="0" smtClean="0"/>
              <a:t>so </a:t>
            </a:r>
            <a:r>
              <a:rPr lang="it-IT" sz="2000" dirty="0" err="1" smtClean="0"/>
              <a:t>it</a:t>
            </a:r>
            <a:r>
              <a:rPr lang="it-IT" sz="2000" dirty="0" smtClean="0"/>
              <a:t> </a:t>
            </a:r>
            <a:r>
              <a:rPr lang="it-IT" sz="2000" dirty="0" err="1" smtClean="0"/>
              <a:t>will</a:t>
            </a:r>
            <a:r>
              <a:rPr lang="it-IT" sz="2000" dirty="0" smtClean="0"/>
              <a:t> </a:t>
            </a:r>
            <a:r>
              <a:rPr lang="it-IT" sz="2000" dirty="0" err="1"/>
              <a:t>not</a:t>
            </a:r>
            <a:r>
              <a:rPr lang="it-IT" sz="2000" dirty="0"/>
              <a:t> </a:t>
            </a:r>
            <a:r>
              <a:rPr lang="it-IT" sz="2000" dirty="0" smtClean="0"/>
              <a:t>be </a:t>
            </a:r>
            <a:r>
              <a:rPr lang="it-IT" sz="2000" dirty="0" err="1" smtClean="0"/>
              <a:t>possible</a:t>
            </a:r>
            <a:r>
              <a:rPr lang="it-IT" sz="2000" dirty="0" smtClean="0"/>
              <a:t> to </a:t>
            </a:r>
            <a:r>
              <a:rPr lang="it-IT" sz="2000" dirty="0"/>
              <a:t>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1"/>
            <a:r>
              <a:rPr lang="it-IT" sz="2000" dirty="0" smtClean="0"/>
              <a:t>Benefits </a:t>
            </a:r>
            <a:r>
              <a:rPr lang="it-IT" sz="2000" dirty="0"/>
              <a:t>of </a:t>
            </a:r>
            <a:r>
              <a:rPr lang="it-IT" sz="2000" dirty="0" err="1"/>
              <a:t>this</a:t>
            </a:r>
            <a:r>
              <a:rPr lang="it-IT" sz="2000" dirty="0"/>
              <a:t> pattern</a:t>
            </a:r>
          </a:p>
          <a:p>
            <a:pPr lvl="2"/>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smtClean="0"/>
              <a:t>couples</a:t>
            </a:r>
            <a:r>
              <a:rPr lang="it-IT" sz="2000" dirty="0" smtClean="0"/>
              <a:t>, so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smtClean="0"/>
              <a:t>does</a:t>
            </a:r>
            <a:r>
              <a:rPr lang="it-IT" sz="2000" dirty="0" smtClean="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2"/>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smtClean="0"/>
              <a:t>suited</a:t>
            </a:r>
            <a:r>
              <a:rPr lang="it-IT" sz="2000" dirty="0" smtClean="0"/>
              <a:t> </a:t>
            </a:r>
            <a:r>
              <a:rPr lang="it-IT" sz="2000" dirty="0"/>
              <a:t>to </a:t>
            </a:r>
            <a:r>
              <a:rPr lang="it-IT" sz="2000" dirty="0" err="1"/>
              <a:t>its</a:t>
            </a:r>
            <a:r>
              <a:rPr lang="it-IT" sz="2000" dirty="0"/>
              <a:t> </a:t>
            </a:r>
            <a:r>
              <a:rPr lang="it-IT" sz="2000" dirty="0" err="1"/>
              <a:t>need</a:t>
            </a:r>
            <a:r>
              <a:rPr lang="it-IT" sz="2000" dirty="0"/>
              <a:t> (</a:t>
            </a:r>
            <a:r>
              <a:rPr lang="it-IT" sz="2000" dirty="0" smtClean="0"/>
              <a:t>neo4j for </a:t>
            </a:r>
            <a:r>
              <a:rPr lang="it-IT" sz="2000" dirty="0"/>
              <a:t>social </a:t>
            </a:r>
            <a:r>
              <a:rPr lang="it-IT" sz="2000" dirty="0" err="1"/>
              <a:t>graph</a:t>
            </a:r>
            <a:r>
              <a:rPr lang="it-IT" sz="2000" dirty="0"/>
              <a:t>, </a:t>
            </a:r>
            <a:r>
              <a:rPr lang="it-IT" sz="2000" dirty="0" err="1"/>
              <a:t>elasticsearch</a:t>
            </a:r>
            <a:r>
              <a:rPr lang="it-IT" sz="2000" dirty="0"/>
              <a:t> for text </a:t>
            </a:r>
            <a:r>
              <a:rPr lang="it-IT" sz="2000" dirty="0" err="1"/>
              <a:t>serches</a:t>
            </a:r>
            <a:r>
              <a:rPr lang="it-IT" sz="2000" dirty="0" smtClean="0"/>
              <a:t>, </a:t>
            </a:r>
            <a:r>
              <a:rPr lang="it-IT" sz="2000" dirty="0" err="1" smtClean="0"/>
              <a:t>etc</a:t>
            </a:r>
            <a:r>
              <a:rPr lang="it-IT" sz="2000" dirty="0"/>
              <a:t>)</a:t>
            </a:r>
          </a:p>
          <a:p>
            <a:pPr lvl="1"/>
            <a:r>
              <a:rPr lang="it-IT" sz="2000" dirty="0" err="1" smtClean="0"/>
              <a:t>Drawbacks</a:t>
            </a:r>
            <a:r>
              <a:rPr lang="it-IT" sz="2000" dirty="0"/>
              <a:t> of </a:t>
            </a:r>
            <a:r>
              <a:rPr lang="it-IT" sz="2000" dirty="0" err="1"/>
              <a:t>this</a:t>
            </a:r>
            <a:r>
              <a:rPr lang="it-IT" sz="2000" dirty="0"/>
              <a:t> pattern</a:t>
            </a:r>
          </a:p>
          <a:p>
            <a:pPr lvl="2"/>
            <a:r>
              <a:rPr lang="it-IT" sz="2000" strike="sngStrike" dirty="0" err="1" smtClean="0"/>
              <a:t>DIstributed</a:t>
            </a:r>
            <a:r>
              <a:rPr lang="it-IT" sz="2000" strike="sngStrike" dirty="0" smtClean="0"/>
              <a:t> data management</a:t>
            </a:r>
          </a:p>
          <a:p>
            <a:pPr lvl="2"/>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a:t>
            </a:r>
            <a:r>
              <a:rPr lang="it-IT" sz="2000" dirty="0" smtClean="0"/>
              <a:t>(</a:t>
            </a:r>
            <a:r>
              <a:rPr lang="it-IT" sz="2000" dirty="0" err="1" smtClean="0"/>
              <a:t>according</a:t>
            </a:r>
            <a:r>
              <a:rPr lang="it-IT" sz="2000" dirty="0" smtClean="0"/>
              <a:t> to the CAP </a:t>
            </a:r>
            <a:r>
              <a:rPr lang="it-IT" sz="2000" dirty="0" err="1"/>
              <a:t>theorem</a:t>
            </a:r>
            <a:r>
              <a:rPr lang="it-IT" sz="2000" dirty="0"/>
              <a:t> and </a:t>
            </a:r>
            <a:r>
              <a:rPr lang="it-IT" sz="2000" dirty="0" smtClean="0"/>
              <a:t>for the </a:t>
            </a:r>
            <a:r>
              <a:rPr lang="it-IT" sz="2000" dirty="0" err="1" smtClean="0"/>
              <a:t>fact</a:t>
            </a:r>
            <a:r>
              <a:rPr lang="it-IT" sz="2000" dirty="0" smtClean="0"/>
              <a:t> </a:t>
            </a:r>
            <a:r>
              <a:rPr lang="it-IT" sz="2000" dirty="0" err="1" smtClean="0"/>
              <a:t>that</a:t>
            </a:r>
            <a:r>
              <a:rPr lang="it-IT" sz="2000" dirty="0" smtClean="0"/>
              <a:t> </a:t>
            </a:r>
            <a:r>
              <a:rPr lang="it-IT" sz="2000" dirty="0" err="1" smtClean="0"/>
              <a:t>many</a:t>
            </a:r>
            <a:r>
              <a:rPr lang="it-IT" sz="2000" dirty="0" smtClean="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2"/>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smtClean="0"/>
              <a:t>database </a:t>
            </a:r>
            <a:r>
              <a:rPr lang="it-IT" sz="2000" dirty="0" err="1"/>
              <a:t>is</a:t>
            </a:r>
            <a:r>
              <a:rPr lang="it-IT" sz="2000" dirty="0"/>
              <a:t> </a:t>
            </a:r>
            <a:r>
              <a:rPr lang="it-IT" sz="2000" dirty="0" err="1"/>
              <a:t>challenging</a:t>
            </a:r>
            <a:r>
              <a:rPr lang="it-IT" sz="2000" dirty="0"/>
              <a:t> </a:t>
            </a:r>
          </a:p>
          <a:p>
            <a:pPr lvl="2"/>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strike="sngStrike" dirty="0" err="1"/>
              <a:t>without</a:t>
            </a:r>
            <a:r>
              <a:rPr lang="it-IT" sz="2000" strike="sngStrike" dirty="0"/>
              <a:t> </a:t>
            </a:r>
            <a:r>
              <a:rPr lang="it-IT" sz="2000" strike="sngStrike" dirty="0" err="1"/>
              <a:t>distributed</a:t>
            </a:r>
            <a:r>
              <a:rPr lang="it-IT" sz="2000" strike="sngStrike" dirty="0"/>
              <a:t> </a:t>
            </a:r>
            <a:r>
              <a:rPr lang="it-IT" sz="2000" strike="sngStrike" dirty="0" err="1"/>
              <a:t>transaction</a:t>
            </a:r>
            <a:r>
              <a:rPr lang="it-IT" sz="2000" strike="sngStrike" dirty="0"/>
              <a:t> </a:t>
            </a:r>
            <a:r>
              <a:rPr lang="it-IT" sz="2000" dirty="0"/>
              <a:t>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smtClean="0"/>
              <a:t>(with the </a:t>
            </a:r>
            <a:r>
              <a:rPr lang="it-IT" sz="2000" dirty="0" err="1" smtClean="0"/>
              <a:t>application</a:t>
            </a:r>
            <a:r>
              <a:rPr lang="it-IT" sz="2000" dirty="0" smtClean="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endParaRPr lang="it-IT" sz="2000" dirty="0" smtClean="0"/>
          </a:p>
          <a:p>
            <a:pPr lvl="3"/>
            <a:r>
              <a:rPr lang="it-IT" sz="2000" dirty="0" err="1" smtClean="0"/>
              <a:t>these</a:t>
            </a:r>
            <a:r>
              <a:rPr lang="it-IT" sz="2000" dirty="0" smtClean="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r>
              <a:rPr lang="it-IT" sz="2000" dirty="0" smtClean="0"/>
              <a:t>/ Database </a:t>
            </a:r>
            <a:r>
              <a:rPr lang="it-IT" sz="2000" dirty="0" err="1" smtClean="0"/>
              <a:t>triggers</a:t>
            </a:r>
            <a:r>
              <a:rPr lang="it-IT" sz="2000" dirty="0" smtClean="0"/>
              <a:t> / </a:t>
            </a:r>
            <a:r>
              <a:rPr lang="it-IT" sz="2000" dirty="0" err="1" smtClean="0"/>
              <a:t>Transaction</a:t>
            </a:r>
            <a:r>
              <a:rPr lang="it-IT" sz="2000" dirty="0" smtClean="0"/>
              <a:t> </a:t>
            </a:r>
            <a:r>
              <a:rPr lang="it-IT" sz="2000" dirty="0"/>
              <a:t>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1393364651"/>
              </p:ext>
            </p:extLst>
          </p:nvPr>
        </p:nvGraphicFramePr>
        <p:xfrm>
          <a:off x="609600" y="1600200"/>
          <a:ext cx="23088600" cy="10317209"/>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endParaRPr lang="it-IT" sz="2800" strike="sngStrike" dirty="0"/>
                    </a:p>
                  </a:txBody>
                  <a:tcPr marT="45717" marB="45717"/>
                </a:tc>
                <a:tc>
                  <a:txBody>
                    <a:bodyPr/>
                    <a:lstStyle/>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DATA 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
        <p:nvSpPr>
          <p:cNvPr id="4" name="Fumetto 4 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3440918941"/>
              </p:ext>
            </p:extLst>
          </p:nvPr>
        </p:nvGraphicFramePr>
        <p:xfrm>
          <a:off x="609600" y="1600200"/>
          <a:ext cx="23088600" cy="10087235"/>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strike="noStrike" dirty="0" smtClean="0"/>
                        <a:t>CONFIGURATION</a:t>
                      </a:r>
                      <a:endParaRPr lang="it-IT" sz="3200" strike="noStrike" dirty="0"/>
                    </a:p>
                  </a:txBody>
                  <a:tcPr marT="45717" marB="45717">
                    <a:solidFill>
                      <a:srgbClr val="DDDDDD"/>
                    </a:solidFill>
                  </a:tcPr>
                </a:tc>
                <a:tc hMerge="1">
                  <a:txBody>
                    <a:bodyPr/>
                    <a:lstStyle/>
                    <a:p>
                      <a:endParaRPr lang="it-IT" dirty="0"/>
                    </a:p>
                  </a:txBody>
                  <a:tcPr/>
                </a:tc>
                <a:tc>
                  <a:txBody>
                    <a:bodyPr/>
                    <a:lstStyle/>
                    <a:p>
                      <a:r>
                        <a:rPr lang="it-IT" sz="3200" strike="noStrike" dirty="0" smtClean="0"/>
                        <a:t>SPRING CLOUD</a:t>
                      </a:r>
                      <a:r>
                        <a:rPr lang="it-IT" sz="3200" strike="noStrike" baseline="0" dirty="0" smtClean="0"/>
                        <a:t> </a:t>
                      </a:r>
                      <a:r>
                        <a:rPr lang="it-IT" sz="3200" strike="noStrike" dirty="0" smtClean="0"/>
                        <a:t>CONFIG</a:t>
                      </a:r>
                      <a:endParaRPr lang="it-IT" sz="3200" strike="noStrike" dirty="0"/>
                    </a:p>
                  </a:txBody>
                  <a:tcPr marT="45717" marB="45717">
                    <a:solidFill>
                      <a:srgbClr val="DDDDDD"/>
                    </a:solidFill>
                  </a:tcPr>
                </a:tc>
              </a:tr>
              <a:tr h="810782">
                <a:tc gridSpan="2">
                  <a:txBody>
                    <a:bodyPr/>
                    <a:lstStyle/>
                    <a:p>
                      <a:r>
                        <a:rPr lang="it-IT" sz="3200" dirty="0" smtClean="0"/>
                        <a:t>CLOUD BASE ARCHITECTURE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FF99FF"/>
                    </a:solidFill>
                  </a:tcPr>
                </a:tc>
              </a:tr>
              <a:tr h="790513">
                <a:tc gridSpan="2">
                  <a:txBody>
                    <a:bodyPr/>
                    <a:lstStyle/>
                    <a:p>
                      <a:r>
                        <a:rPr lang="it-IT" sz="3200" dirty="0" smtClean="0"/>
                        <a:t>SERVICE DISCOVERY</a:t>
                      </a:r>
                      <a:endParaRPr lang="it-IT" sz="3200" dirty="0"/>
                    </a:p>
                  </a:txBody>
                  <a:tcPr marT="45717" marB="45717">
                    <a:solidFill>
                      <a:srgbClr val="DDDDDD"/>
                    </a:solidFill>
                  </a:tcPr>
                </a:tc>
                <a:tc hMerge="1">
                  <a:txBody>
                    <a:bodyPr/>
                    <a:lstStyle/>
                    <a:p>
                      <a:endParaRPr lang="it-IT"/>
                    </a:p>
                  </a:txBody>
                  <a:tcPr/>
                </a:tc>
                <a:tc>
                  <a:txBody>
                    <a:bodyPr/>
                    <a:lstStyle/>
                    <a:p>
                      <a:r>
                        <a:rPr lang="it-IT" sz="3200" dirty="0" smtClean="0"/>
                        <a:t>NETFLIX EUREKA</a:t>
                      </a:r>
                      <a:endParaRPr lang="it-IT" sz="3200" dirty="0"/>
                    </a:p>
                  </a:txBody>
                  <a:tcPr marT="45717" marB="45717">
                    <a:solidFill>
                      <a:srgbClr val="DDDDDD"/>
                    </a:solidFill>
                  </a:tcPr>
                </a:tc>
              </a:tr>
              <a:tr h="749974">
                <a:tc gridSpan="2">
                  <a:txBody>
                    <a:bodyPr/>
                    <a:lstStyle/>
                    <a:p>
                      <a:r>
                        <a:rPr lang="it-IT" sz="3200" dirty="0" smtClean="0"/>
                        <a:t>LOAD</a:t>
                      </a:r>
                      <a:r>
                        <a:rPr lang="it-IT" sz="3200" baseline="0" dirty="0" smtClean="0"/>
                        <a:t> BALANCING</a:t>
                      </a:r>
                      <a:endParaRPr lang="it-IT" sz="3200" dirty="0"/>
                    </a:p>
                  </a:txBody>
                  <a:tcPr marT="45717" marB="45717">
                    <a:solidFill>
                      <a:srgbClr val="FF99FF"/>
                    </a:solidFill>
                  </a:tcPr>
                </a:tc>
                <a:tc hMerge="1">
                  <a:txBody>
                    <a:bodyPr/>
                    <a:lstStyle/>
                    <a:p>
                      <a:endParaRPr lang="it-IT"/>
                    </a:p>
                  </a:txBody>
                  <a:tcPr/>
                </a:tc>
                <a:tc>
                  <a:txBody>
                    <a:bodyPr/>
                    <a:lstStyle/>
                    <a:p>
                      <a:r>
                        <a:rPr lang="it-IT" sz="3200" dirty="0" smtClean="0"/>
                        <a:t>NETFLIX RIBBON</a:t>
                      </a:r>
                      <a:endParaRPr lang="it-IT" sz="3200" dirty="0"/>
                    </a:p>
                  </a:txBody>
                  <a:tcPr marT="45717" marB="45717">
                    <a:solidFill>
                      <a:srgbClr val="FF99FF"/>
                    </a:solidFill>
                  </a:tcPr>
                </a:tc>
              </a:tr>
              <a:tr h="749974">
                <a:tc gridSpan="2">
                  <a:txBody>
                    <a:bodyPr/>
                    <a:lstStyle/>
                    <a:p>
                      <a:r>
                        <a:rPr lang="it-IT" sz="3200" dirty="0" smtClean="0"/>
                        <a:t>MESSAGE BROKER </a:t>
                      </a:r>
                      <a:endParaRPr lang="it-IT" sz="3200" dirty="0"/>
                    </a:p>
                  </a:txBody>
                  <a:tcPr marT="45717" marB="45717">
                    <a:solidFill>
                      <a:srgbClr val="DDDDDD"/>
                    </a:solidFill>
                  </a:tcPr>
                </a:tc>
                <a:tc hMerge="1">
                  <a:txBody>
                    <a:bodyPr/>
                    <a:lstStyle/>
                    <a:p>
                      <a:endParaRPr lang="it-IT"/>
                    </a:p>
                  </a:txBody>
                  <a:tcPr/>
                </a:tc>
                <a:tc>
                  <a:txBody>
                    <a:bodyPr/>
                    <a:lstStyle/>
                    <a:p>
                      <a:r>
                        <a:rPr lang="it-IT" sz="3200" dirty="0" smtClean="0"/>
                        <a:t>APACHE KAFKA</a:t>
                      </a:r>
                      <a:endParaRPr lang="it-IT" sz="3200" dirty="0"/>
                    </a:p>
                  </a:txBody>
                  <a:tcPr marT="45717" marB="45717">
                    <a:solidFill>
                      <a:srgbClr val="DDDDDD"/>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strike="sngStrike" dirty="0" smtClean="0"/>
              <a:t>This project technology  </a:t>
            </a:r>
            <a:r>
              <a:rPr lang="en-US" sz="2400" strike="sngStrike" dirty="0"/>
              <a:t>has two main benefits. </a:t>
            </a:r>
            <a:endParaRPr lang="en-US" sz="2400" strike="sngStrike" dirty="0" smtClean="0"/>
          </a:p>
          <a:p>
            <a:pPr marL="0" indent="0">
              <a:buNone/>
            </a:pPr>
            <a:r>
              <a:rPr lang="en-US" sz="2400" b="1" strike="sngStrike" dirty="0" smtClean="0"/>
              <a:t>The </a:t>
            </a:r>
            <a:r>
              <a:rPr lang="en-US" sz="2400" b="1" strike="sngStrike" dirty="0"/>
              <a:t>first benefit </a:t>
            </a:r>
            <a:r>
              <a:rPr lang="en-US" sz="2400" strike="sngStrike" dirty="0"/>
              <a:t>is that </a:t>
            </a:r>
            <a:endParaRPr lang="en-US" sz="2400" strike="sngStrike" dirty="0" smtClean="0"/>
          </a:p>
          <a:p>
            <a:r>
              <a:rPr lang="en-US" sz="2400" dirty="0" smtClean="0"/>
              <a:t>Spring 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a:t>
            </a:r>
            <a:endParaRPr lang="en-US" sz="2400" dirty="0" smtClean="0"/>
          </a:p>
          <a:p>
            <a:r>
              <a:rPr lang="en-US" sz="2400" dirty="0" smtClean="0"/>
              <a:t>Spring </a:t>
            </a:r>
            <a:r>
              <a:rPr lang="en-US" sz="2400" dirty="0"/>
              <a:t>Boot has a feature called auto-configuration that </a:t>
            </a:r>
            <a:r>
              <a:rPr lang="en-US" sz="2400" dirty="0" smtClean="0"/>
              <a:t>intelligently provides </a:t>
            </a:r>
            <a:r>
              <a:rPr lang="en-US" sz="2400" dirty="0"/>
              <a:t>a set of default behaviors that are driven by what jars are on the </a:t>
            </a:r>
            <a:r>
              <a:rPr lang="en-US" sz="2400" dirty="0" err="1"/>
              <a:t>classpath</a:t>
            </a:r>
            <a:r>
              <a:rPr lang="en-US" sz="2400" dirty="0"/>
              <a:t>. </a:t>
            </a:r>
            <a:endParaRPr lang="en-US" sz="2400" dirty="0" smtClean="0"/>
          </a:p>
          <a:p>
            <a:pPr marL="0" indent="0">
              <a:buNone/>
            </a:pPr>
            <a:r>
              <a:rPr lang="en-US" sz="2400" strike="sngStrike" dirty="0" smtClean="0"/>
              <a:t>For </a:t>
            </a:r>
            <a:r>
              <a:rPr lang="en-US" sz="2400" strike="sngStrike" dirty="0"/>
              <a:t>example, if </a:t>
            </a:r>
            <a:r>
              <a:rPr lang="en-US" sz="2400" strike="sngStrike" dirty="0" smtClean="0"/>
              <a:t>you include </a:t>
            </a:r>
            <a:r>
              <a:rPr lang="en-US" sz="2400" strike="sngStrike" dirty="0"/>
              <a:t>database jars on the </a:t>
            </a:r>
            <a:r>
              <a:rPr lang="en-US" sz="2400" strike="sngStrike" dirty="0" err="1"/>
              <a:t>classpath</a:t>
            </a:r>
            <a:r>
              <a:rPr lang="en-US" sz="2400" strike="sngStrike" dirty="0"/>
              <a:t> then Spring Boot will define </a:t>
            </a:r>
            <a:r>
              <a:rPr lang="en-US" sz="2400" strike="sngStrike" dirty="0" err="1"/>
              <a:t>DataSource</a:t>
            </a:r>
            <a:r>
              <a:rPr lang="en-US" sz="2400" strike="sngStrike" dirty="0"/>
              <a:t> and </a:t>
            </a:r>
            <a:r>
              <a:rPr lang="en-US" sz="2400" strike="sngStrike" dirty="0" err="1"/>
              <a:t>JdbcTemplate</a:t>
            </a:r>
            <a:r>
              <a:rPr lang="en-US" sz="2400" strike="sngStrike" dirty="0"/>
              <a:t> beans</a:t>
            </a:r>
          </a:p>
          <a:p>
            <a:pPr marL="0" indent="0">
              <a:buNone/>
            </a:pPr>
            <a:r>
              <a:rPr lang="en-US" sz="2400" strike="sngStrike" dirty="0"/>
              <a:t>unless you have already defined them. </a:t>
            </a:r>
            <a:endParaRPr lang="en-US" sz="2400" strike="sngStrike" dirty="0" smtClean="0"/>
          </a:p>
          <a:p>
            <a:r>
              <a:rPr lang="en-US" sz="2400" strike="sngStrike" dirty="0" smtClean="0"/>
              <a:t>As </a:t>
            </a:r>
            <a:r>
              <a:rPr lang="en-US" sz="2400" strike="sngStrike" dirty="0"/>
              <a:t>a result, it’s remarkably </a:t>
            </a:r>
            <a:r>
              <a:rPr lang="en-US" sz="2400" dirty="0"/>
              <a:t>easy to get a new micro-service up </a:t>
            </a:r>
            <a:r>
              <a:rPr lang="en-US" sz="2400" dirty="0" smtClean="0"/>
              <a:t>and running </a:t>
            </a:r>
            <a:r>
              <a:rPr lang="en-US" sz="2400" dirty="0"/>
              <a:t>with little or no configuration while preserving the ability to customize your application</a:t>
            </a:r>
            <a:r>
              <a:rPr lang="en-US" sz="2400" dirty="0" smtClean="0"/>
              <a:t>.</a:t>
            </a:r>
          </a:p>
          <a:p>
            <a:r>
              <a:rPr lang="en-US" sz="2400" dirty="0" smtClean="0"/>
              <a:t>Spring </a:t>
            </a:r>
            <a:r>
              <a:rPr lang="en-US" sz="2400" dirty="0"/>
              <a:t>Boot </a:t>
            </a:r>
            <a:r>
              <a:rPr lang="en-US" sz="2400" strike="sngStrike" dirty="0"/>
              <a:t>is that it </a:t>
            </a:r>
            <a:r>
              <a:rPr lang="en-US" sz="2400" dirty="0"/>
              <a:t>simplifies deployment by letting you package your application </a:t>
            </a:r>
            <a:r>
              <a:rPr lang="en-US" sz="2400" dirty="0" smtClean="0"/>
              <a:t>as an </a:t>
            </a:r>
            <a:r>
              <a:rPr lang="en-US" sz="2400" dirty="0"/>
              <a:t>executable jar containing a pre-configured embedded web container (Tomcat or Jetty). This eliminates </a:t>
            </a:r>
            <a:r>
              <a:rPr lang="en-US" sz="2400" dirty="0" smtClean="0"/>
              <a:t>the need </a:t>
            </a:r>
            <a:r>
              <a:rPr lang="en-US" sz="2400" dirty="0"/>
              <a:t>to install and configure Tomcat or Jetty on your servers. Instead</a:t>
            </a:r>
            <a:r>
              <a:rPr lang="en-US" sz="2400" dirty="0" smtClean="0"/>
              <a:t>,</a:t>
            </a:r>
          </a:p>
          <a:p>
            <a:r>
              <a:rPr lang="en-US" sz="2400" dirty="0" smtClean="0"/>
              <a:t> </a:t>
            </a:r>
            <a:r>
              <a:rPr lang="en-US" sz="2400" dirty="0"/>
              <a:t>to run your micro-service you </a:t>
            </a:r>
            <a:r>
              <a:rPr lang="en-US" sz="2400" dirty="0" smtClean="0"/>
              <a:t>simply need </a:t>
            </a:r>
            <a:r>
              <a:rPr lang="en-US" sz="2400" dirty="0"/>
              <a:t>to have Java installed. Moreover, the executable jar format provides uniform and self-contained way of</a:t>
            </a:r>
          </a:p>
          <a:p>
            <a:pPr marL="0" indent="0">
              <a:buNone/>
            </a:pPr>
            <a:r>
              <a:rPr lang="en-US" sz="2400" dirty="0"/>
              <a:t>packaging and running JVM applications regardless of type, which simplifies operations</a:t>
            </a:r>
            <a:r>
              <a:rPr lang="en-US" sz="2400" strike="sngStrike" dirty="0"/>
              <a:t>. If necessary, you can,</a:t>
            </a:r>
          </a:p>
          <a:p>
            <a:pPr marL="0" indent="0">
              <a:buNone/>
            </a:pPr>
            <a:r>
              <a:rPr lang="en-US" sz="2400" strike="sngStrike" dirty="0"/>
              <a:t>however, configure Spring Boot to build a war file. </a:t>
            </a:r>
            <a:endParaRPr lang="it-IT" strike="sngStrike"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a:t>
            </a:r>
            <a:r>
              <a:rPr lang="en-US" sz="2800" dirty="0" err="1" smtClean="0"/>
              <a:t>microservices</a:t>
            </a:r>
            <a:r>
              <a:rPr lang="en-US" sz="2800" dirty="0"/>
              <a:t> </a:t>
            </a:r>
            <a:r>
              <a:rPr lang="en-US" sz="2800" dirty="0" smtClean="0"/>
              <a:t>enabling </a:t>
            </a:r>
            <a:r>
              <a:rPr lang="en-US" sz="2800" dirty="0"/>
              <a:t>continuous delivery for data-centric applications. </a:t>
            </a:r>
            <a:endParaRPr lang="en-US" sz="2800" dirty="0" smtClean="0"/>
          </a:p>
          <a:p>
            <a:pPr marL="0" indent="0" eaLnBrk="1" fontAlgn="ctr" hangingPunct="1">
              <a:buNone/>
            </a:pPr>
            <a:r>
              <a:rPr lang="en-US" sz="2800" dirty="0"/>
              <a:t>The core premise of Spring Cloud Stream is, Spring </a:t>
            </a:r>
            <a:r>
              <a:rPr lang="en-US" sz="2800" dirty="0" smtClean="0"/>
              <a:t>Integration</a:t>
            </a:r>
            <a:r>
              <a:rPr lang="en-US" sz="2800" dirty="0"/>
              <a:t> meets Spring </a:t>
            </a:r>
            <a:r>
              <a:rPr lang="en-US" sz="2800" dirty="0" err="1" smtClean="0"/>
              <a:t>Boott</a:t>
            </a:r>
            <a:r>
              <a:rPr lang="en-US" sz="2800" dirty="0" smtClean="0"/>
              <a:t> </a:t>
            </a:r>
            <a:r>
              <a:rPr lang="en-US" sz="2800" dirty="0"/>
              <a:t> and that together evolves into a lightweight event-driven </a:t>
            </a:r>
            <a:r>
              <a:rPr lang="en-US" sz="2800" dirty="0" err="1"/>
              <a:t>microservices</a:t>
            </a:r>
            <a:r>
              <a:rPr lang="en-US" sz="2800" dirty="0"/>
              <a:t> framework</a:t>
            </a:r>
            <a:r>
              <a:rPr lang="en-US" sz="2800" dirty="0" smtClean="0"/>
              <a:t>.</a:t>
            </a:r>
            <a:endParaRPr lang="en-US" sz="2800" dirty="0"/>
          </a:p>
          <a:p>
            <a:pPr marL="0" indent="0" eaLnBrk="1" fontAlgn="ctr" hangingPunct="1">
              <a:buNone/>
            </a:pPr>
            <a:r>
              <a:rPr lang="en-US" sz="2800" dirty="0"/>
              <a:t>Spring Cloud Stream provides an opinionated configuration of message brokers, introducing the concepts of persistent pub/sub semantics, consumer groups and partitions across several middleware vendors. </a:t>
            </a:r>
          </a:p>
          <a:p>
            <a:pPr marL="0" indent="0" eaLnBrk="1" fontAlgn="ctr" hangingPunct="1">
              <a:buNone/>
            </a:pPr>
            <a:r>
              <a:rPr lang="en-US" sz="2800" dirty="0"/>
              <a:t>This opinionated configuration provides the basis to create stream processing applications.</a:t>
            </a:r>
          </a:p>
          <a:p>
            <a:pPr marL="0" indent="0">
              <a:buNone/>
            </a:pPr>
            <a:r>
              <a:rPr lang="en-US" sz="2800" dirty="0"/>
              <a:t>The main </a:t>
            </a:r>
            <a:r>
              <a:rPr lang="en-US" sz="2800" dirty="0" err="1"/>
              <a:t>fetures</a:t>
            </a:r>
            <a:r>
              <a:rPr lang="en-US" sz="2800" dirty="0"/>
              <a:t> are </a:t>
            </a:r>
          </a:p>
          <a:p>
            <a:r>
              <a:rPr lang="en-US" sz="2800" dirty="0"/>
              <a:t>Develop using simplified programming model</a:t>
            </a:r>
          </a:p>
          <a:p>
            <a:r>
              <a:rPr lang="en-US" sz="2800" dirty="0"/>
              <a:t>Create, unit-test, and manage data </a:t>
            </a:r>
            <a:r>
              <a:rPr lang="en-US" sz="2800" dirty="0" err="1"/>
              <a:t>microservices</a:t>
            </a:r>
            <a:r>
              <a:rPr lang="en-US" sz="2800" dirty="0"/>
              <a:t> in isolation</a:t>
            </a:r>
          </a:p>
          <a:p>
            <a:r>
              <a:rPr lang="en-US" sz="2800" dirty="0"/>
              <a:t>Focus on application business logic and the messaging middleware access comes out-of-the-box, for free</a:t>
            </a:r>
          </a:p>
          <a:p>
            <a:pPr marL="0" indent="0" eaLnBrk="1" fontAlgn="ctr" hangingPunct="1">
              <a:buNone/>
            </a:pPr>
            <a:endParaRPr lang="en-US" sz="2800" strike="sngStrike" dirty="0" smtClean="0"/>
          </a:p>
          <a:p>
            <a:pPr marL="0" indent="0" eaLnBrk="1" fontAlgn="ctr" hangingPunct="1">
              <a:buNone/>
            </a:pPr>
            <a:r>
              <a:rPr lang="en-US" sz="2800" strike="sngStrike" dirty="0" smtClean="0"/>
              <a:t>Spring </a:t>
            </a:r>
            <a:r>
              <a:rPr lang="en-US" sz="2800" strike="sngStrike" dirty="0"/>
              <a:t>Cloud Stream builds upon Spring </a:t>
            </a:r>
            <a:r>
              <a:rPr lang="en-US" sz="2800" strike="sngStrike"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p>
          <a:p>
            <a:pPr marL="0" indent="0" eaLnBrk="1" fontAlgn="ctr" hangingPunct="1">
              <a:buNone/>
            </a:pPr>
            <a:r>
              <a:rPr lang="en-US" sz="2800" strike="sngStrike" dirty="0" smtClean="0"/>
              <a:t>Spring </a:t>
            </a:r>
            <a:r>
              <a:rPr lang="en-US" sz="2800" strike="sngStrike" dirty="0"/>
              <a:t>Cloud Stream builds upon Spring </a:t>
            </a:r>
            <a:r>
              <a:rPr lang="en-US" sz="2800" strike="sngStrike" dirty="0" smtClean="0"/>
              <a:t>Boo to </a:t>
            </a:r>
            <a:r>
              <a:rPr lang="en-US" sz="2800" strike="sngStrike" dirty="0"/>
              <a:t>provide connectivity to message brokers</a:t>
            </a:r>
            <a:r>
              <a:rPr lang="en-US" sz="2800" strike="sngStrike" dirty="0" smtClean="0"/>
              <a:t>.</a:t>
            </a:r>
          </a:p>
          <a:p>
            <a:pPr marL="0" indent="0">
              <a:buNone/>
            </a:pPr>
            <a:r>
              <a:rPr lang="en-US" sz="2800" strike="sngStrike" dirty="0" smtClean="0"/>
              <a:t>Enter</a:t>
            </a:r>
            <a:r>
              <a:rPr lang="en-US" sz="2800" strike="sngStrike" dirty="0"/>
              <a:t>, </a:t>
            </a:r>
            <a:r>
              <a:rPr lang="en-US" sz="2800" strike="sngStrike" dirty="0">
                <a:hlinkClick r:id="rId2"/>
              </a:rPr>
              <a:t>Spring Cloud Stream</a:t>
            </a:r>
            <a:r>
              <a:rPr lang="en-US" sz="2800" strike="sngStrike" dirty="0"/>
              <a:t>, an event-driven </a:t>
            </a:r>
            <a:r>
              <a:rPr lang="en-US" sz="2800" strike="sngStrike" dirty="0" err="1"/>
              <a:t>microservices</a:t>
            </a:r>
            <a:r>
              <a:rPr lang="en-US" sz="2800" strike="sngStrike" dirty="0"/>
              <a:t> framework powered by Spring portfolio of projects underneath that </a:t>
            </a:r>
            <a:endParaRPr lang="en-US" sz="2800" strike="sngStrike" dirty="0" smtClean="0"/>
          </a:p>
          <a:p>
            <a:pPr marL="0" indent="0">
              <a:buNone/>
            </a:pPr>
            <a:r>
              <a:rPr lang="en-US" sz="2800" strike="sngStrike" dirty="0" smtClean="0"/>
              <a:t>enables </a:t>
            </a:r>
            <a:r>
              <a:rPr lang="en-US" sz="2800" strike="sngStrike" dirty="0"/>
              <a:t>continuous delivery for data-centric applications. </a:t>
            </a:r>
            <a:endParaRPr lang="en-US" sz="2800" strike="sngStrike" dirty="0" smtClean="0"/>
          </a:p>
          <a:p>
            <a:pPr marL="0" indent="0">
              <a:buNone/>
            </a:pPr>
            <a:r>
              <a:rPr lang="en-US" sz="2800" strike="sngStrike" dirty="0" smtClean="0"/>
              <a:t>This </a:t>
            </a:r>
            <a:r>
              <a:rPr lang="en-US" sz="2800" strike="sngStrike" dirty="0"/>
              <a:t>new </a:t>
            </a:r>
            <a:r>
              <a:rPr lang="en-US" sz="2800" strike="sngStrike" dirty="0">
                <a:hlinkClick r:id="rId3"/>
              </a:rPr>
              <a:t>GA release</a:t>
            </a:r>
            <a:r>
              <a:rPr lang="en-US" sz="2800" strike="sngStrike" dirty="0"/>
              <a:t> allows users to</a:t>
            </a:r>
            <a:r>
              <a:rPr lang="en-US" sz="2800" strike="sngStrike" dirty="0" smtClean="0"/>
              <a:t>:</a:t>
            </a:r>
          </a:p>
          <a:p>
            <a:pPr marL="0" indent="0">
              <a:buNone/>
            </a:pPr>
            <a:r>
              <a:rPr lang="en-US" sz="2800" strike="sngStrike" dirty="0" smtClean="0"/>
              <a:t>Build </a:t>
            </a:r>
            <a:r>
              <a:rPr lang="en-US" sz="2800" strike="sngStrike" dirty="0"/>
              <a:t>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sz="2400" dirty="0"/>
              <a:t>Spring Data JPA</a:t>
            </a:r>
          </a:p>
          <a:p>
            <a:r>
              <a:rPr lang="en-US" sz="2400" dirty="0"/>
              <a:t>Spring Data JPA, </a:t>
            </a:r>
            <a:r>
              <a:rPr lang="en-US" sz="2400" strike="sngStrike" dirty="0"/>
              <a:t>part of the larger </a:t>
            </a:r>
            <a:r>
              <a:rPr lang="en-US" sz="2400" strike="sngStrike" dirty="0">
                <a:hlinkClick r:id="rId2"/>
              </a:rPr>
              <a:t>Spring Data</a:t>
            </a:r>
            <a:r>
              <a:rPr lang="en-US" sz="2400" strike="sngStrike" dirty="0"/>
              <a:t> family</a:t>
            </a:r>
            <a:r>
              <a:rPr lang="en-US" sz="2400" dirty="0"/>
              <a:t>, makes it easy to easily implement JPA based repositories. </a:t>
            </a:r>
            <a:r>
              <a:rPr lang="en-US" sz="2400" strike="sngStrike" dirty="0"/>
              <a:t>This module deals with enhanced support for JPA based data access layers. It makes it easier to build Spring-powered applications that use data access technologies</a:t>
            </a:r>
            <a:r>
              <a:rPr lang="en-US" sz="2400" dirty="0" smtClean="0"/>
              <a:t>.</a:t>
            </a:r>
          </a:p>
          <a:p>
            <a:r>
              <a:rPr lang="en-US" sz="2400" strike="sngStrike" dirty="0" smtClean="0"/>
              <a:t>Implementing </a:t>
            </a:r>
            <a:r>
              <a:rPr lang="en-US" sz="2400" strike="sngStrike" dirty="0"/>
              <a:t>a data access layer of an application has been cumbersome for quite a while. Too much boilerplate code has to be written to execute simple queries as well as perform pagination, and auditing. </a:t>
            </a:r>
            <a:endParaRPr lang="en-US" sz="2400" strike="sngStrike" dirty="0" smtClean="0"/>
          </a:p>
          <a:p>
            <a:r>
              <a:rPr lang="en-US" sz="2400" dirty="0" smtClean="0"/>
              <a:t>Spring </a:t>
            </a:r>
            <a:r>
              <a:rPr lang="en-US" sz="2400" dirty="0"/>
              <a:t>Data JPA aims to significantly improve the implementation of data access layers by reducing the effort to the amount that’s actually needed. </a:t>
            </a:r>
            <a:endParaRPr lang="en-US" sz="2400" dirty="0" smtClean="0"/>
          </a:p>
          <a:p>
            <a:r>
              <a:rPr lang="en-US" sz="2400" dirty="0" smtClean="0"/>
              <a:t>As </a:t>
            </a:r>
            <a:r>
              <a:rPr lang="en-US" sz="2400" dirty="0"/>
              <a:t>a developer you write your repository interfaces, including custom finder methods, and Spring will provide the implementation automatically.</a:t>
            </a:r>
          </a:p>
          <a:p>
            <a:r>
              <a:rPr lang="en-US" sz="2400" dirty="0"/>
              <a:t>Features</a:t>
            </a:r>
          </a:p>
          <a:p>
            <a:pPr lvl="1"/>
            <a:r>
              <a:rPr lang="en-US" sz="2400" dirty="0"/>
              <a:t>Sophisticated support to build repositories based on Spring and JPA</a:t>
            </a:r>
          </a:p>
          <a:p>
            <a:pPr lvl="1"/>
            <a:r>
              <a:rPr lang="en-US" sz="2400" strike="sngStrike" dirty="0"/>
              <a:t>Support for </a:t>
            </a:r>
            <a:r>
              <a:rPr lang="en-US" sz="2400" strike="sngStrike" dirty="0" err="1">
                <a:hlinkClick r:id="rId3"/>
              </a:rPr>
              <a:t>Querydsl</a:t>
            </a:r>
            <a:r>
              <a:rPr lang="en-US" sz="2400" strike="sngStrike" dirty="0"/>
              <a:t> predicates and thus type-safe JPA queries</a:t>
            </a:r>
          </a:p>
          <a:p>
            <a:pPr lvl="1"/>
            <a:r>
              <a:rPr lang="en-US" sz="2400" strike="sngStrike" dirty="0"/>
              <a:t>Transparent auditing of domain class</a:t>
            </a:r>
          </a:p>
          <a:p>
            <a:pPr lvl="1"/>
            <a:r>
              <a:rPr lang="en-US" sz="2400" dirty="0"/>
              <a:t>Pagination support, dynamic query execution, ability to integrate custom data access code</a:t>
            </a:r>
          </a:p>
          <a:p>
            <a:pPr lvl="1"/>
            <a:r>
              <a:rPr lang="en-US" sz="2400" dirty="0"/>
              <a:t>Validation of @Query annotated queries at bootstrap time</a:t>
            </a:r>
          </a:p>
          <a:p>
            <a:pPr lvl="1"/>
            <a:r>
              <a:rPr lang="en-US" sz="2400" dirty="0"/>
              <a:t>Support for XML based entity mapping</a:t>
            </a:r>
          </a:p>
          <a:p>
            <a:pPr lvl="1"/>
            <a:r>
              <a:rPr lang="en-US" sz="2400" strike="sngStrike" dirty="0" err="1"/>
              <a:t>JavaConfig</a:t>
            </a:r>
            <a:r>
              <a:rPr lang="en-US" sz="2400" strike="sngStrike" dirty="0"/>
              <a:t> based repository configuration by introducing @</a:t>
            </a:r>
            <a:r>
              <a:rPr lang="en-US" sz="2400" strike="sngStrike" dirty="0" err="1"/>
              <a:t>EnableJpaRepositories</a:t>
            </a:r>
            <a:endParaRPr lang="en-US" sz="2400" strike="sngStrike"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To </a:t>
            </a:r>
            <a:r>
              <a:rPr lang="en-US" sz="2000" dirty="0" err="1" smtClean="0"/>
              <a:t>simplyfy</a:t>
            </a:r>
            <a:r>
              <a:rPr lang="en-US" sz="2000" dirty="0" smtClean="0"/>
              <a:t> the </a:t>
            </a:r>
            <a:r>
              <a:rPr lang="en-US" sz="2000" dirty="0" err="1" smtClean="0"/>
              <a:t>develpmento</a:t>
            </a:r>
            <a:r>
              <a:rPr lang="en-US" sz="2000" dirty="0" smtClean="0"/>
              <a:t> of business logic for exposing Rest </a:t>
            </a:r>
            <a:r>
              <a:rPr lang="en-US" sz="2000" dirty="0" err="1" smtClean="0"/>
              <a:t>Api</a:t>
            </a:r>
            <a:r>
              <a:rPr lang="en-US" sz="2000" dirty="0" smtClean="0"/>
              <a:t>  - With </a:t>
            </a:r>
            <a:r>
              <a:rPr lang="en-US" sz="2000" dirty="0" err="1" smtClean="0"/>
              <a:t>thi</a:t>
            </a:r>
            <a:r>
              <a:rPr lang="en-US" sz="2000" dirty="0" smtClean="0"/>
              <a:t> framework  it is possible to expose  JPA </a:t>
            </a:r>
            <a:r>
              <a:rPr lang="en-US" sz="2000" dirty="0"/>
              <a:t>repositories with </a:t>
            </a:r>
            <a:r>
              <a:rPr lang="en-US" sz="2000" dirty="0" smtClean="0"/>
              <a:t>a</a:t>
            </a:r>
          </a:p>
          <a:p>
            <a:r>
              <a:rPr lang="en-US" sz="2000" dirty="0" smtClean="0"/>
              <a:t>Spring </a:t>
            </a:r>
            <a:r>
              <a:rPr lang="en-US" sz="2000" dirty="0"/>
              <a:t>Data REST </a:t>
            </a:r>
            <a:r>
              <a:rPr lang="en-US" sz="2000" strike="sngStrike" dirty="0"/>
              <a:t>is part of the umbrella </a:t>
            </a:r>
            <a:r>
              <a:rPr lang="en-US" sz="2000" strike="sngStrike" dirty="0">
                <a:hlinkClick r:id="rId2"/>
              </a:rPr>
              <a:t>Spring Data</a:t>
            </a:r>
            <a:r>
              <a:rPr lang="en-US" sz="2000" strike="sngStrike" dirty="0"/>
              <a:t> project and </a:t>
            </a:r>
            <a:r>
              <a:rPr lang="en-US" sz="2000" b="1" dirty="0"/>
              <a:t>makes it easy to build hypermedia-driven REST web services on top of Spring Data repositories.</a:t>
            </a:r>
          </a:p>
          <a:p>
            <a:pPr eaLnBrk="1" fontAlgn="t" hangingPunct="1"/>
            <a:r>
              <a:rPr lang="en-US" sz="2000" strike="sngStrike" dirty="0"/>
              <a:t>Spring Data REST </a:t>
            </a:r>
            <a:r>
              <a:rPr lang="en-US" sz="2000" strike="sngStrike" dirty="0" smtClean="0"/>
              <a:t>also supports</a:t>
            </a:r>
            <a:r>
              <a:rPr lang="en-US" sz="2000" strike="sngStrike" dirty="0"/>
              <a:t> Spring Data </a:t>
            </a:r>
            <a:r>
              <a:rPr lang="en-US" sz="2000" strike="sngStrike" dirty="0" smtClean="0"/>
              <a:t>Neo4j,</a:t>
            </a:r>
            <a:r>
              <a:rPr lang="en-US" sz="2000" strike="sngStrike" dirty="0"/>
              <a:t> Spring Data </a:t>
            </a:r>
            <a:r>
              <a:rPr lang="en-US" sz="2000" strike="sngStrike" dirty="0" err="1"/>
              <a:t>Gemfire</a:t>
            </a:r>
            <a:r>
              <a:rPr lang="en-US" sz="2000" strike="sngStrike" dirty="0"/>
              <a:t> and Spring Data </a:t>
            </a:r>
            <a:r>
              <a:rPr lang="en-US" sz="2000" strike="sngStrike" dirty="0" err="1"/>
              <a:t>MongoDB</a:t>
            </a:r>
            <a:r>
              <a:rPr lang="en-US" sz="2000" strike="sngStrike" dirty="0"/>
              <a:t> as backend data </a:t>
            </a:r>
            <a:r>
              <a:rPr lang="en-US" sz="2000" strike="sngStrike" dirty="0" smtClean="0"/>
              <a:t>stores.</a:t>
            </a:r>
            <a:endParaRPr lang="en-US" sz="2000" strike="sngStrike" dirty="0"/>
          </a:p>
          <a:p>
            <a:pPr eaLnBrk="1" fontAlgn="t" hangingPunct="1"/>
            <a:r>
              <a:rPr lang="en-US" sz="2000" dirty="0"/>
              <a:t>hypermedia-based </a:t>
            </a:r>
            <a:r>
              <a:rPr lang="en-US" sz="2000" dirty="0" err="1"/>
              <a:t>RESTful</a:t>
            </a:r>
            <a:r>
              <a:rPr lang="en-US" sz="2000" dirty="0"/>
              <a:t> front end with little effort, you might want to read Accessing JPA Data with </a:t>
            </a:r>
            <a:r>
              <a:rPr lang="en-US" sz="2000" dirty="0" smtClean="0"/>
              <a:t>REST</a:t>
            </a:r>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pPr lvl="1"/>
            <a:r>
              <a:rPr lang="en-US" sz="2000" dirty="0"/>
              <a:t>Exposes a discoverable REST API for your domain model using HAL as media type.</a:t>
            </a:r>
          </a:p>
          <a:p>
            <a:pPr lvl="1"/>
            <a:r>
              <a:rPr lang="en-US" sz="2000" dirty="0"/>
              <a:t>Exposes collection, item and association resources representing your model.</a:t>
            </a:r>
          </a:p>
          <a:p>
            <a:pPr lvl="1"/>
            <a:r>
              <a:rPr lang="en-US" sz="2000" dirty="0"/>
              <a:t>Supports pagination via navigational </a:t>
            </a:r>
            <a:r>
              <a:rPr lang="en-US" sz="2000" dirty="0" smtClean="0"/>
              <a:t>links</a:t>
            </a:r>
            <a:endParaRPr lang="en-US" sz="2000" dirty="0"/>
          </a:p>
          <a:p>
            <a:pPr lvl="1"/>
            <a:r>
              <a:rPr lang="en-US" sz="2000" dirty="0"/>
              <a:t>Allows to dynamically filter collection resources.</a:t>
            </a:r>
          </a:p>
          <a:p>
            <a:pPr lvl="1"/>
            <a:r>
              <a:rPr lang="en-US" sz="2000" dirty="0"/>
              <a:t>Exposes dedicated search resources for query methods defined in your repositories.</a:t>
            </a:r>
          </a:p>
          <a:p>
            <a:pPr lvl="1"/>
            <a:r>
              <a:rPr lang="en-US" sz="2000" dirty="0"/>
              <a:t>Allows to hook into the handling of REST requests by handling Spring </a:t>
            </a:r>
            <a:r>
              <a:rPr lang="en-US" sz="2000" dirty="0" err="1"/>
              <a:t>ApplicationEvents</a:t>
            </a:r>
            <a:r>
              <a:rPr lang="en-US" sz="2000" dirty="0"/>
              <a:t>.</a:t>
            </a:r>
          </a:p>
          <a:p>
            <a:pPr lvl="1"/>
            <a:r>
              <a:rPr lang="en-US" sz="2000" dirty="0"/>
              <a:t>Exposes metadata about the model discovered as ALPS and JSON Schema.</a:t>
            </a:r>
          </a:p>
          <a:p>
            <a:pPr lvl="1"/>
            <a:r>
              <a:rPr lang="en-US" sz="2000" dirty="0"/>
              <a:t>Allows to define client specific representations through projections.</a:t>
            </a:r>
          </a:p>
          <a:p>
            <a:pPr lvl="1"/>
            <a:r>
              <a:rPr lang="en-US" sz="2000" dirty="0"/>
              <a:t>Ships a customized variant of the HAL Browser to leverage the exposed metadata.</a:t>
            </a:r>
          </a:p>
          <a:p>
            <a:pPr lvl="1"/>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pPr lvl="1"/>
            <a:r>
              <a:rPr lang="en-US" sz="2000" dirty="0"/>
              <a:t>Allows advanced customizations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are a </a:t>
            </a:r>
          </a:p>
          <a:p>
            <a:pPr marL="0" indent="0">
              <a:buNone/>
            </a:pPr>
            <a:r>
              <a:rPr lang="it-IT" sz="2800" dirty="0"/>
              <a:t>	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a:xfrm>
            <a:off x="16584488" y="1457400"/>
            <a:ext cx="6893942" cy="6557992"/>
          </a:xfrm>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dirty="0" err="1" smtClean="0"/>
              <a:t>Yaml</a:t>
            </a:r>
            <a:r>
              <a:rPr lang="it-IT" dirty="0" smtClean="0"/>
              <a:t> file</a:t>
            </a:r>
          </a:p>
          <a:p>
            <a:pPr lvl="2"/>
            <a:r>
              <a:rPr lang="it-IT" dirty="0" smtClean="0"/>
              <a:t>[show the </a:t>
            </a:r>
            <a:r>
              <a:rPr lang="it-IT" dirty="0" err="1" smtClean="0"/>
              <a:t>differences</a:t>
            </a:r>
            <a:r>
              <a:rPr lang="it-IT" dirty="0" smtClean="0"/>
              <a:t>]</a:t>
            </a:r>
          </a:p>
          <a:p>
            <a:pPr lvl="2"/>
            <a:r>
              <a:rPr lang="en-US" b="1" dirty="0"/>
              <a:t>Dual Running: Local with </a:t>
            </a:r>
            <a:r>
              <a:rPr lang="en-US" b="1" dirty="0" smtClean="0"/>
              <a:t>H2/</a:t>
            </a:r>
            <a:r>
              <a:rPr lang="en-US" b="1" dirty="0" err="1" smtClean="0"/>
              <a:t>mysql</a:t>
            </a:r>
            <a:r>
              <a:rPr lang="en-US" b="1" dirty="0" smtClean="0"/>
              <a:t> </a:t>
            </a:r>
          </a:p>
          <a:p>
            <a:pPr lvl="2"/>
            <a:r>
              <a:rPr lang="en-US" b="1" smtClean="0"/>
              <a:t>And the in </a:t>
            </a:r>
            <a:r>
              <a:rPr lang="en-US" b="1" dirty="0"/>
              <a:t>the Cloud with MySQL</a:t>
            </a:r>
          </a:p>
          <a:p>
            <a:pPr lvl="2"/>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Blah</a:t>
            </a:r>
            <a:r>
              <a:rPr lang="it-IT" dirty="0" smtClean="0"/>
              <a:t> </a:t>
            </a:r>
          </a:p>
          <a:p>
            <a:r>
              <a:rPr lang="it-IT" dirty="0" err="1" smtClean="0"/>
              <a:t>Blah</a:t>
            </a:r>
            <a:r>
              <a:rPr lang="it-IT" dirty="0" smtClean="0"/>
              <a:t> </a:t>
            </a:r>
          </a:p>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1958414" y="6885881"/>
            <a:ext cx="10225136" cy="4784342"/>
          </a:xfrm>
        </p:spPr>
        <p:txBody>
          <a:bodyPr/>
          <a:lstStyle/>
          <a:p>
            <a:endParaRPr lang="it-IT" dirty="0" smtClean="0"/>
          </a:p>
          <a:p>
            <a:endParaRPr lang="it-IT" dirty="0"/>
          </a:p>
          <a:p>
            <a:endParaRPr lang="it-IT" dirty="0" smtClean="0"/>
          </a:p>
          <a:p>
            <a:r>
              <a:rPr lang="it-IT" dirty="0" err="1" smtClean="0"/>
              <a:t>Binding</a:t>
            </a:r>
            <a:r>
              <a:rPr lang="it-IT" dirty="0" smtClean="0"/>
              <a:t> to data Services</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40151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pPr lvl="1"/>
            <a:r>
              <a:rPr lang="it-IT" dirty="0" err="1" smtClean="0"/>
              <a:t>Shiiping</a:t>
            </a:r>
            <a:r>
              <a:rPr lang="it-IT" dirty="0" smtClean="0"/>
              <a:t> a </a:t>
            </a:r>
            <a:r>
              <a:rPr lang="it-IT" dirty="0" err="1" smtClean="0"/>
              <a:t>inmage</a:t>
            </a:r>
            <a:r>
              <a:rPr lang="it-IT" dirty="0" smtClean="0"/>
              <a:t> </a:t>
            </a:r>
            <a:r>
              <a:rPr lang="it-IT" dirty="0" err="1" smtClean="0"/>
              <a:t>rather</a:t>
            </a:r>
            <a:r>
              <a:rPr lang="it-IT" dirty="0" smtClean="0"/>
              <a:t> </a:t>
            </a:r>
            <a:r>
              <a:rPr lang="it-IT" dirty="0" err="1" smtClean="0"/>
              <a:t>tha</a:t>
            </a:r>
            <a:r>
              <a:rPr lang="it-IT" dirty="0" smtClean="0"/>
              <a:t> </a:t>
            </a:r>
            <a:r>
              <a:rPr lang="it-IT" dirty="0" err="1" smtClean="0"/>
              <a:t>executable</a:t>
            </a:r>
            <a:r>
              <a:rPr lang="it-IT" dirty="0" smtClean="0"/>
              <a:t>  software </a:t>
            </a:r>
            <a:r>
              <a:rPr lang="it-IT" dirty="0" err="1" smtClean="0"/>
              <a:t>artifact</a:t>
            </a:r>
            <a:r>
              <a:rPr lang="it-IT" dirty="0" smtClean="0"/>
              <a:t> </a:t>
            </a:r>
          </a:p>
          <a:p>
            <a:pPr marL="419100" lvl="1" indent="0">
              <a:buNone/>
            </a:pPr>
            <a:r>
              <a:rPr lang="it-IT" dirty="0"/>
              <a:t>	</a:t>
            </a:r>
            <a:r>
              <a:rPr lang="it-IT" dirty="0" err="1" smtClean="0"/>
              <a:t>artifact</a:t>
            </a:r>
            <a:r>
              <a:rPr lang="it-IT" dirty="0" smtClean="0"/>
              <a:t> to </a:t>
            </a:r>
            <a:r>
              <a:rPr lang="it-IT" dirty="0" err="1" smtClean="0"/>
              <a:t>deployed</a:t>
            </a:r>
            <a:r>
              <a:rPr lang="it-IT" dirty="0" smtClean="0"/>
              <a:t> in </a:t>
            </a:r>
            <a:r>
              <a:rPr lang="it-IT" dirty="0" err="1" smtClean="0"/>
              <a:t>qa</a:t>
            </a:r>
            <a:r>
              <a:rPr lang="it-IT" dirty="0" smtClean="0"/>
              <a:t> machine</a:t>
            </a:r>
          </a:p>
          <a:p>
            <a:pPr marL="419100" lvl="1" indent="0">
              <a:buNone/>
            </a:pPr>
            <a:r>
              <a:rPr lang="it-IT" dirty="0" err="1" smtClean="0"/>
              <a:t>There</a:t>
            </a:r>
            <a:r>
              <a:rPr lang="it-IT" dirty="0" smtClean="0"/>
              <a:t> </a:t>
            </a:r>
            <a:r>
              <a:rPr lang="it-IT" dirty="0" err="1" smtClean="0"/>
              <a:t>is</a:t>
            </a:r>
            <a:r>
              <a:rPr lang="it-IT" dirty="0" smtClean="0"/>
              <a:t> no </a:t>
            </a:r>
            <a:r>
              <a:rPr lang="it-IT" dirty="0" err="1" smtClean="0"/>
              <a:t>limit</a:t>
            </a:r>
            <a:r>
              <a:rPr lang="it-IT" dirty="0" smtClean="0"/>
              <a:t> to </a:t>
            </a:r>
            <a:r>
              <a:rPr lang="it-IT" dirty="0" err="1" smtClean="0"/>
              <a:t>crate</a:t>
            </a:r>
            <a:r>
              <a:rPr lang="it-IT" dirty="0" smtClean="0"/>
              <a:t> </a:t>
            </a:r>
            <a:r>
              <a:rPr lang="it-IT" dirty="0" err="1" smtClean="0"/>
              <a:t>dedicated</a:t>
            </a:r>
            <a:r>
              <a:rPr lang="it-IT" dirty="0" smtClean="0"/>
              <a:t> </a:t>
            </a:r>
            <a:r>
              <a:rPr lang="it-IT" dirty="0" err="1" smtClean="0"/>
              <a:t>qa</a:t>
            </a:r>
            <a:r>
              <a:rPr lang="it-IT" dirty="0" smtClean="0"/>
              <a:t>/</a:t>
            </a:r>
            <a:r>
              <a:rPr lang="it-IT" dirty="0" err="1" smtClean="0"/>
              <a:t>integration</a:t>
            </a:r>
            <a:r>
              <a:rPr lang="it-IT" dirty="0" smtClean="0"/>
              <a:t> machine </a:t>
            </a:r>
          </a:p>
          <a:p>
            <a:pPr marL="419100" lvl="1" indent="0">
              <a:buNone/>
            </a:pPr>
            <a:r>
              <a:rPr lang="it-IT" dirty="0" smtClean="0"/>
              <a:t>so </a:t>
            </a:r>
            <a:r>
              <a:rPr lang="it-IT" dirty="0" err="1" smtClean="0"/>
              <a:t>it</a:t>
            </a:r>
            <a:r>
              <a:rPr lang="it-IT" dirty="0" smtClean="0"/>
              <a:t> </a:t>
            </a:r>
            <a:r>
              <a:rPr lang="it-IT" dirty="0" err="1" smtClean="0"/>
              <a:t>will</a:t>
            </a:r>
            <a:r>
              <a:rPr lang="it-IT" dirty="0" smtClean="0"/>
              <a:t> be </a:t>
            </a:r>
            <a:r>
              <a:rPr lang="it-IT" dirty="0" err="1" smtClean="0"/>
              <a:t>superated</a:t>
            </a:r>
            <a:r>
              <a:rPr lang="it-IT" dirty="0" smtClean="0"/>
              <a:t> the  </a:t>
            </a:r>
            <a:r>
              <a:rPr lang="it-IT" dirty="0" err="1" smtClean="0"/>
              <a:t>sizing</a:t>
            </a:r>
            <a:r>
              <a:rPr lang="it-IT" dirty="0" smtClean="0"/>
              <a:t> and the </a:t>
            </a:r>
            <a:r>
              <a:rPr lang="it-IT" dirty="0" err="1" smtClean="0"/>
              <a:t>procurament</a:t>
            </a:r>
            <a:r>
              <a:rPr lang="it-IT" dirty="0" smtClean="0"/>
              <a:t> a priori of machine</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745" y="4908054"/>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p>
          <a:p>
            <a:r>
              <a:rPr lang="en-US" sz="3600" dirty="0" err="1"/>
              <a:t>Docker</a:t>
            </a:r>
            <a:r>
              <a:rPr lang="en-US" sz="3600" dirty="0"/>
              <a:t> Hub provides the following major features:</a:t>
            </a:r>
          </a:p>
          <a:p>
            <a:pPr lvl="1"/>
            <a:r>
              <a:rPr lang="en-US" sz="3600" dirty="0" smtClean="0"/>
              <a:t>Image repositories: finding,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builds, tests, and other scheduled tasks and integrate 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1474843"/>
            <a:ext cx="24554728" cy="11541621"/>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endParaRPr lang="it-IT" sz="2400" dirty="0">
              <a:latin typeface="Consolas"/>
            </a:endParaRPr>
          </a:p>
          <a:p>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a:latin typeface="Consolas"/>
              </a:rPr>
              <a:t>dataSource</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r>
              <a:rPr lang="it-IT" sz="2400" dirty="0" err="1">
                <a:latin typeface="Consolas"/>
              </a:rPr>
              <a:t>System.</a:t>
            </a:r>
            <a:r>
              <a:rPr lang="it-IT" sz="2400" dirty="0" err="1">
                <a:solidFill>
                  <a:srgbClr val="0000FF"/>
                </a:solidFill>
                <a:latin typeface="Consolas"/>
              </a:rPr>
              <a:t>out</a:t>
            </a:r>
            <a:r>
              <a:rPr lang="it-IT" sz="2400" dirty="0" err="1">
                <a:latin typeface="Consolas"/>
              </a:rPr>
              <a:t>.println</a:t>
            </a:r>
            <a:r>
              <a:rPr lang="it-IT" sz="2400" dirty="0">
                <a:latin typeface="Consolas"/>
              </a:rPr>
              <a:t>(</a:t>
            </a:r>
            <a:r>
              <a:rPr lang="it-IT" sz="2400" dirty="0">
                <a:solidFill>
                  <a:srgbClr val="800000"/>
                </a:solidFill>
                <a:latin typeface="Consolas"/>
              </a:rPr>
              <a:t>"\n\n Bean PROFILE CLOUD FOUNDRY"</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 </a:t>
            </a:r>
            <a:r>
              <a:rPr lang="it-IT" sz="2400" dirty="0" err="1">
                <a:latin typeface="Consolas"/>
              </a:rPr>
              <a:t>jdbcUrl</a:t>
            </a:r>
            <a:r>
              <a:rPr lang="it-IT" sz="2400" dirty="0">
                <a:latin typeface="Consolas"/>
              </a:rPr>
              <a:t> + </a:t>
            </a:r>
            <a:endParaRPr lang="it-IT" sz="2400" dirty="0" smtClean="0">
              <a:latin typeface="Consolas"/>
            </a:endParaRPr>
          </a:p>
          <a:p>
            <a:r>
              <a:rPr lang="it-IT" sz="2400" dirty="0">
                <a:solidFill>
                  <a:srgbClr val="800000"/>
                </a:solidFill>
                <a:latin typeface="Consolas"/>
              </a:rPr>
              <a:t>	</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7034136" y="7494251"/>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7754216" y="10438107"/>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3000" b="1" dirty="0">
              <a:solidFill>
                <a:srgbClr val="FF0000"/>
              </a:solidFill>
              <a:latin typeface="Consolas"/>
            </a:endParaRPr>
          </a:p>
          <a:p>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it-IT" dirty="0" err="1" smtClean="0"/>
              <a:t>adadad</a:t>
            </a:r>
            <a:endParaRPr lang="it-IT" dirty="0"/>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strike="sngStrike" dirty="0" smtClean="0"/>
              <a:t>Architecture</a:t>
            </a:r>
            <a:r>
              <a:rPr lang="it-IT" dirty="0" smtClean="0"/>
              <a:t>: </a:t>
            </a:r>
            <a:r>
              <a:rPr lang="it-IT" strike="sngStrike" dirty="0" err="1" smtClean="0"/>
              <a:t>transactional</a:t>
            </a:r>
            <a:r>
              <a:rPr lang="it-IT" strike="sngStrike" dirty="0" smtClean="0"/>
              <a:t> </a:t>
            </a:r>
            <a:r>
              <a:rPr lang="it-IT" strike="sngStrike" dirty="0" err="1" smtClean="0"/>
              <a:t>issues</a:t>
            </a:r>
            <a:r>
              <a:rPr lang="it-IT" dirty="0" smtClean="0"/>
              <a:t/>
            </a:r>
            <a:br>
              <a:rPr lang="it-IT" dirty="0" smtClean="0"/>
            </a:br>
            <a:r>
              <a:rPr lang="it-IT" dirty="0" smtClean="0"/>
              <a:t>data </a:t>
            </a:r>
            <a:r>
              <a:rPr lang="it-IT" dirty="0" err="1" smtClean="0"/>
              <a:t>consistency</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it-IT" sz="3600" strike="sngStrike" dirty="0" smtClean="0"/>
              <a:t>Distributed data management</a:t>
            </a:r>
          </a:p>
          <a:p>
            <a:r>
              <a:rPr lang="en-US" sz="3600" dirty="0"/>
              <a:t>In 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architecture</a:t>
            </a:r>
            <a:r>
              <a:rPr lang="it-IT" sz="3600" strike="sngStrike" dirty="0"/>
              <a:t> </a:t>
            </a:r>
            <a:r>
              <a:rPr lang="it-IT" sz="3600" strike="sngStrike" dirty="0" err="1"/>
              <a:t>makes</a:t>
            </a:r>
            <a:r>
              <a:rPr lang="it-IT" sz="3600" strike="sngStrike" dirty="0"/>
              <a:t> </a:t>
            </a:r>
            <a:r>
              <a:rPr lang="it-IT" sz="3600" strike="sngStrike" dirty="0" smtClean="0"/>
              <a:t>data </a:t>
            </a:r>
            <a:r>
              <a:rPr lang="it-IT" sz="3600" strike="sngStrike" dirty="0" err="1"/>
              <a:t>access</a:t>
            </a:r>
            <a:r>
              <a:rPr lang="it-IT" sz="3600" strike="sngStrike" dirty="0"/>
              <a:t> </a:t>
            </a:r>
            <a:r>
              <a:rPr lang="it-IT" sz="3600" strike="sngStrike" dirty="0" err="1"/>
              <a:t>become</a:t>
            </a:r>
            <a:r>
              <a:rPr lang="it-IT" sz="3600" strike="sngStrike" dirty="0"/>
              <a:t> more </a:t>
            </a:r>
            <a:r>
              <a:rPr lang="it-IT" sz="3600" strike="sngStrike" dirty="0" err="1"/>
              <a:t>complex</a:t>
            </a:r>
            <a:r>
              <a:rPr lang="it-IT" sz="3600" strike="sngStrike" dirty="0"/>
              <a:t> </a:t>
            </a:r>
            <a:r>
              <a:rPr lang="it-IT" sz="3600" dirty="0" smtClean="0"/>
              <a:t>. </a:t>
            </a:r>
            <a:r>
              <a:rPr lang="it-IT" sz="3600" strike="sngStrike" dirty="0" err="1" smtClean="0"/>
              <a:t>Not</a:t>
            </a:r>
            <a:r>
              <a:rPr lang="it-IT" sz="3600" strike="sngStrike" dirty="0" smtClean="0"/>
              <a:t> </a:t>
            </a:r>
            <a:r>
              <a:rPr lang="it-IT" sz="3600" strike="sngStrike" dirty="0" err="1" smtClean="0"/>
              <a:t>only</a:t>
            </a:r>
            <a:r>
              <a:rPr lang="it-IT" sz="3600" strike="sngStrike" dirty="0" smtClean="0"/>
              <a:t> </a:t>
            </a:r>
            <a:r>
              <a:rPr lang="it-IT" sz="3600" strike="sngStrike" dirty="0" err="1" smtClean="0"/>
              <a:t>because</a:t>
            </a:r>
            <a:r>
              <a:rPr lang="it-IT" sz="3600" strike="sngStrike" dirty="0" smtClean="0"/>
              <a:t> the data </a:t>
            </a:r>
            <a:r>
              <a:rPr lang="it-IT" sz="3600" strike="sngStrike" dirty="0" err="1" smtClean="0"/>
              <a:t>access</a:t>
            </a:r>
            <a:r>
              <a:rPr lang="it-IT" sz="3600" strike="sngStrike" dirty="0" smtClean="0"/>
              <a:t> </a:t>
            </a:r>
            <a:r>
              <a:rPr lang="it-IT" sz="3600" strike="sngStrike" dirty="0" err="1" smtClean="0"/>
              <a:t>is</a:t>
            </a:r>
            <a:r>
              <a:rPr lang="it-IT" sz="3600" strike="sngStrike" dirty="0" smtClean="0"/>
              <a:t> private to </a:t>
            </a:r>
            <a:r>
              <a:rPr lang="it-IT" sz="3600" strike="sngStrike" dirty="0" err="1" smtClean="0"/>
              <a:t>each</a:t>
            </a:r>
            <a:r>
              <a:rPr lang="it-IT" sz="3600" strike="sngStrike" dirty="0" smtClean="0"/>
              <a:t> </a:t>
            </a:r>
            <a:r>
              <a:rPr lang="it-IT" sz="3600" strike="sngStrike" dirty="0" err="1" smtClean="0"/>
              <a:t>microservice</a:t>
            </a:r>
            <a:r>
              <a:rPr lang="it-IT" sz="3600" strike="sngStrike" dirty="0" smtClean="0"/>
              <a:t>(</a:t>
            </a:r>
            <a:r>
              <a:rPr lang="it-IT" sz="3600" strike="sngStrike" dirty="0" err="1" smtClean="0"/>
              <a:t>encasulation</a:t>
            </a:r>
            <a:r>
              <a:rPr lang="it-IT" sz="3600" strike="sngStrike" dirty="0" smtClean="0"/>
              <a:t>/</a:t>
            </a:r>
            <a:r>
              <a:rPr lang="it-IT" sz="3600" strike="sngStrike" dirty="0" err="1" smtClean="0"/>
              <a:t>loosely</a:t>
            </a:r>
            <a:r>
              <a:rPr lang="it-IT" sz="3600" strike="sngStrike" dirty="0" smtClean="0"/>
              <a:t> </a:t>
            </a:r>
            <a:r>
              <a:rPr lang="it-IT" sz="3600" strike="sngStrike" dirty="0" err="1" smtClean="0"/>
              <a:t>coupled</a:t>
            </a:r>
            <a:r>
              <a:rPr lang="it-IT" sz="3600" strike="sngStrike" dirty="0" smtClean="0"/>
              <a:t> -&gt; </a:t>
            </a:r>
            <a:r>
              <a:rPr lang="it-IT" sz="3600" strike="sngStrike" dirty="0" err="1" smtClean="0"/>
              <a:t>indipendent</a:t>
            </a:r>
            <a:r>
              <a:rPr lang="it-IT" sz="3600" strike="sngStrike" dirty="0" smtClean="0"/>
              <a:t> </a:t>
            </a:r>
            <a:r>
              <a:rPr lang="it-IT" sz="3600" strike="sngStrike" dirty="0" err="1" smtClean="0"/>
              <a:t>evolution</a:t>
            </a:r>
            <a:r>
              <a:rPr lang="it-IT" sz="3600" strike="sngStrike" dirty="0" smtClean="0"/>
              <a:t>) </a:t>
            </a:r>
            <a:r>
              <a:rPr lang="it-IT" sz="3600" strike="sngStrike" dirty="0" err="1" smtClean="0"/>
              <a:t>but</a:t>
            </a:r>
            <a:r>
              <a:rPr lang="it-IT" sz="3600" strike="sngStrike" dirty="0" smtClean="0"/>
              <a:t> </a:t>
            </a:r>
            <a:r>
              <a:rPr lang="it-IT" sz="3600" strike="sngStrike" dirty="0" err="1" smtClean="0"/>
              <a:t>also</a:t>
            </a:r>
            <a:r>
              <a:rPr lang="it-IT" sz="3600" strike="sngStrike" dirty="0" smtClean="0"/>
              <a:t> </a:t>
            </a:r>
            <a:r>
              <a:rPr lang="it-IT" sz="3600" strike="sngStrike" dirty="0" err="1" smtClean="0"/>
              <a:t>because</a:t>
            </a:r>
            <a:r>
              <a:rPr lang="it-IT" sz="3600" strike="sngStrike" dirty="0" smtClean="0"/>
              <a:t> of the use of </a:t>
            </a:r>
            <a:r>
              <a:rPr lang="it-IT" sz="3600" strike="sngStrike" dirty="0" err="1" smtClean="0"/>
              <a:t>different</a:t>
            </a:r>
            <a:r>
              <a:rPr lang="it-IT" sz="3600" strike="sngStrike" dirty="0" smtClean="0"/>
              <a:t> </a:t>
            </a:r>
            <a:r>
              <a:rPr lang="it-IT" sz="3600" strike="sngStrike" dirty="0" err="1" smtClean="0"/>
              <a:t>dabase</a:t>
            </a:r>
            <a:r>
              <a:rPr lang="it-IT" sz="3600" strike="sngStrike" dirty="0" smtClean="0"/>
              <a:t> </a:t>
            </a:r>
            <a:r>
              <a:rPr lang="it-IT" sz="3600" strike="sngStrike" dirty="0" err="1" smtClean="0"/>
              <a:t>used</a:t>
            </a:r>
            <a:r>
              <a:rPr lang="it-IT" sz="3600" strike="sngStrike" dirty="0" smtClean="0"/>
              <a:t> by </a:t>
            </a:r>
            <a:r>
              <a:rPr lang="it-IT" sz="3600" strike="sngStrike" dirty="0" err="1" smtClean="0"/>
              <a:t>microservices</a:t>
            </a:r>
            <a:r>
              <a:rPr lang="it-IT" sz="3600" strike="sngStrike" dirty="0" smtClean="0"/>
              <a:t>. </a:t>
            </a:r>
          </a:p>
          <a:p>
            <a:pPr marL="0" indent="0">
              <a:buNone/>
            </a:pPr>
            <a:r>
              <a:rPr lang="it-IT" sz="3600" strike="sngStrike" dirty="0" smtClean="0"/>
              <a:t>So </a:t>
            </a:r>
            <a:r>
              <a:rPr lang="it-IT" sz="3600" strike="sngStrike" dirty="0" err="1" smtClean="0"/>
              <a:t>what</a:t>
            </a:r>
            <a:r>
              <a:rPr lang="it-IT" sz="3600" strike="sngStrike" dirty="0" smtClean="0"/>
              <a:t> </a:t>
            </a:r>
            <a:r>
              <a:rPr lang="it-IT" sz="3600" strike="sngStrike" dirty="0" err="1" smtClean="0"/>
              <a:t>could</a:t>
            </a:r>
            <a:r>
              <a:rPr lang="it-IT" sz="3600" strike="sngStrike" dirty="0" smtClean="0"/>
              <a:t> be the way to </a:t>
            </a:r>
            <a:r>
              <a:rPr lang="it-IT" sz="3600" strike="sngStrike" dirty="0" err="1" smtClean="0"/>
              <a:t>maintain</a:t>
            </a:r>
            <a:r>
              <a:rPr lang="it-IT" sz="3600" strike="sngStrike" dirty="0" smtClean="0"/>
              <a:t> data </a:t>
            </a:r>
            <a:r>
              <a:rPr lang="it-IT" sz="3600" strike="sngStrike" dirty="0" err="1" smtClean="0"/>
              <a:t>consistency</a:t>
            </a:r>
            <a:r>
              <a:rPr lang="it-IT" sz="3600" strike="sngStrike" dirty="0" smtClean="0"/>
              <a:t> </a:t>
            </a:r>
            <a:r>
              <a:rPr lang="it-IT" sz="3600" strike="sngStrike" dirty="0" err="1" smtClean="0"/>
              <a:t>across</a:t>
            </a:r>
            <a:r>
              <a:rPr lang="it-IT" sz="3600" strike="sngStrike" dirty="0" smtClean="0"/>
              <a:t> </a:t>
            </a:r>
            <a:r>
              <a:rPr lang="it-IT" sz="3600" strike="sngStrike" dirty="0" err="1" smtClean="0"/>
              <a:t>microservices</a:t>
            </a:r>
            <a:r>
              <a:rPr lang="it-IT" sz="3600" strike="sngStrike" dirty="0" smtClean="0"/>
              <a:t>?  (by </a:t>
            </a:r>
            <a:r>
              <a:rPr lang="it-IT" sz="3600" strike="sngStrike" dirty="0" err="1" smtClean="0"/>
              <a:t>exchanging</a:t>
            </a:r>
            <a:r>
              <a:rPr lang="it-IT" sz="3600" strike="sngStrike" dirty="0" smtClean="0"/>
              <a:t> </a:t>
            </a:r>
            <a:r>
              <a:rPr lang="it-IT" sz="3600" strike="sngStrike" dirty="0" err="1" smtClean="0"/>
              <a:t>events</a:t>
            </a:r>
            <a:r>
              <a:rPr lang="it-IT" sz="3600" strike="sngStrike" dirty="0" smtClean="0"/>
              <a:t>)</a:t>
            </a:r>
          </a:p>
          <a:p>
            <a:pPr marL="0" indent="0">
              <a:buNone/>
            </a:pPr>
            <a:r>
              <a:rPr lang="en-US" sz="3600" strike="sngStrike" dirty="0" smtClean="0"/>
              <a:t>Having applied the</a:t>
            </a:r>
            <a:r>
              <a:rPr lang="en-US" sz="3600" strike="sngStrike" dirty="0"/>
              <a:t> </a:t>
            </a:r>
            <a:r>
              <a:rPr lang="en-US" sz="3600" u="sng" strike="sngStrike" dirty="0">
                <a:hlinkClick r:id="rId2"/>
              </a:rPr>
              <a:t>Database per Service</a:t>
            </a:r>
            <a:r>
              <a:rPr lang="en-US" sz="3600" strike="sngStrike" dirty="0"/>
              <a:t> pattern</a:t>
            </a:r>
            <a:r>
              <a:rPr lang="en-US" sz="3600" dirty="0"/>
              <a:t>. </a:t>
            </a:r>
            <a:r>
              <a:rPr lang="en-US" sz="3600" dirty="0" smtClean="0"/>
              <a:t> </a:t>
            </a:r>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strike="sngStrike" dirty="0" smtClean="0"/>
              <a:t>Architecture</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transactions</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pPr marL="419100" lvl="1" indent="0">
              <a:buNone/>
            </a:pPr>
            <a:r>
              <a:rPr lang="it-IT" sz="3600" strike="sngStrike" dirty="0" err="1"/>
              <a:t>This</a:t>
            </a:r>
            <a:r>
              <a:rPr lang="it-IT" sz="3600" strike="sngStrike" dirty="0"/>
              <a:t> last </a:t>
            </a:r>
            <a:r>
              <a:rPr lang="it-IT" sz="3600" strike="sngStrike" dirty="0" err="1"/>
              <a:t>aspect</a:t>
            </a:r>
            <a:r>
              <a:rPr lang="it-IT" sz="3600" strike="sngStrike" dirty="0"/>
              <a:t> </a:t>
            </a:r>
            <a:r>
              <a:rPr lang="it-IT" sz="3600" strike="sngStrike" dirty="0" err="1"/>
              <a:t>could</a:t>
            </a:r>
            <a:r>
              <a:rPr lang="it-IT" sz="3600" strike="sngStrike" dirty="0"/>
              <a:t> be mitigate</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strike="sngStrike" dirty="0" smtClean="0"/>
              <a:t>Having applied the</a:t>
            </a:r>
            <a:r>
              <a:rPr lang="en-US" sz="3200" strike="sngStrike" dirty="0"/>
              <a:t> </a:t>
            </a:r>
            <a:r>
              <a:rPr lang="en-US" sz="3200" u="sng" strike="sngStrike" dirty="0">
                <a:hlinkClick r:id="rId2"/>
              </a:rPr>
              <a:t>Database per Service</a:t>
            </a:r>
            <a:r>
              <a:rPr lang="en-US" sz="3200" strike="sngStrike" dirty="0"/>
              <a:t> pattern. Each service has its own database. Some business transactions, however, span multiple service so you need a mechanism to ensure data consistency across services</a:t>
            </a:r>
            <a:r>
              <a:rPr lang="en-US" sz="3200" strike="sngStrike" dirty="0" smtClean="0"/>
              <a:t>.</a:t>
            </a:r>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smtClean="0"/>
              <a:t>message</a:t>
            </a:r>
            <a:r>
              <a:rPr lang="it-IT" dirty="0" smtClean="0"/>
              <a:t> broker </a:t>
            </a:r>
            <a:br>
              <a:rPr lang="it-IT" dirty="0" smtClean="0"/>
            </a:br>
            <a:r>
              <a:rPr lang="it-IT" dirty="0" smtClean="0"/>
              <a:t>Apache Kafka</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strike="sngStrike" dirty="0"/>
              <a:t>In Kafka, a </a:t>
            </a:r>
            <a:r>
              <a:rPr lang="it-IT" sz="2800" i="1" strike="sngStrike" dirty="0" err="1"/>
              <a:t>topic</a:t>
            </a:r>
            <a:r>
              <a:rPr lang="it-IT" sz="2800" strike="sngStrike" dirty="0"/>
              <a:t> </a:t>
            </a:r>
            <a:r>
              <a:rPr lang="it-IT" sz="2800" strike="sngStrike" dirty="0" err="1"/>
              <a:t>is</a:t>
            </a:r>
            <a:r>
              <a:rPr lang="it-IT" sz="2800" strike="sngStrike" dirty="0"/>
              <a:t> a </a:t>
            </a:r>
            <a:r>
              <a:rPr lang="it-IT" sz="2800" strike="sngStrike" dirty="0" err="1"/>
              <a:t>category</a:t>
            </a:r>
            <a:r>
              <a:rPr lang="it-IT" sz="2800" strike="sngStrike" dirty="0"/>
              <a:t>, </a:t>
            </a:r>
            <a:r>
              <a:rPr lang="it-IT" sz="2800" strike="sngStrike" dirty="0" err="1"/>
              <a:t>similar</a:t>
            </a:r>
            <a:r>
              <a:rPr lang="it-IT" sz="2800" strike="sngStrike" dirty="0"/>
              <a:t> to a JMS </a:t>
            </a:r>
            <a:r>
              <a:rPr lang="it-IT" sz="2800" strike="sngStrike" dirty="0" err="1"/>
              <a:t>destination</a:t>
            </a:r>
            <a:r>
              <a:rPr lang="it-IT" sz="2800" strike="sngStrike" dirty="0"/>
              <a:t> or </a:t>
            </a:r>
            <a:r>
              <a:rPr lang="it-IT" sz="2800" strike="sngStrike" dirty="0" err="1"/>
              <a:t>both</a:t>
            </a:r>
            <a:r>
              <a:rPr lang="it-IT" sz="2800" strike="sngStrike" dirty="0"/>
              <a:t> an AMQP </a:t>
            </a:r>
            <a:r>
              <a:rPr lang="it-IT" sz="2800" strike="sngStrike" dirty="0" err="1"/>
              <a:t>exchange</a:t>
            </a:r>
            <a:r>
              <a:rPr lang="it-IT" sz="2800" strike="sngStrike" dirty="0"/>
              <a:t> and </a:t>
            </a:r>
            <a:r>
              <a:rPr lang="it-IT" sz="2800" strike="sngStrike" dirty="0" err="1"/>
              <a:t>queue</a:t>
            </a:r>
            <a:r>
              <a:rPr lang="it-IT" sz="2800" strike="sngStrike" dirty="0"/>
              <a:t>. </a:t>
            </a:r>
            <a:r>
              <a:rPr lang="it-IT" sz="2800" strike="sngStrike" dirty="0" err="1"/>
              <a:t>Topics</a:t>
            </a:r>
            <a:r>
              <a:rPr lang="it-IT" sz="2800" strike="sngStrike" dirty="0"/>
              <a:t> are </a:t>
            </a:r>
            <a:r>
              <a:rPr lang="it-IT" sz="2800" strike="sngStrike" dirty="0" err="1"/>
              <a:t>partitioned</a:t>
            </a:r>
            <a:r>
              <a:rPr lang="it-IT" sz="2800" strike="sngStrike" dirty="0"/>
              <a:t>, and the </a:t>
            </a:r>
            <a:r>
              <a:rPr lang="it-IT" sz="2800" strike="sngStrike" dirty="0" err="1"/>
              <a:t>choice</a:t>
            </a:r>
            <a:r>
              <a:rPr lang="it-IT" sz="2800" strike="sngStrike" dirty="0"/>
              <a:t> of </a:t>
            </a:r>
            <a:r>
              <a:rPr lang="it-IT" sz="2800" strike="sngStrike" dirty="0" err="1"/>
              <a:t>which</a:t>
            </a:r>
            <a:r>
              <a:rPr lang="it-IT" sz="2800" strike="sngStrike" dirty="0"/>
              <a:t> of a </a:t>
            </a:r>
            <a:r>
              <a:rPr lang="it-IT" sz="2800" strike="sngStrike" dirty="0" err="1"/>
              <a:t>topic’s</a:t>
            </a:r>
            <a:r>
              <a:rPr lang="it-IT" sz="2800" strike="sngStrike" dirty="0"/>
              <a:t> </a:t>
            </a:r>
            <a:r>
              <a:rPr lang="it-IT" sz="2800" strike="sngStrike" dirty="0" err="1"/>
              <a:t>partition</a:t>
            </a:r>
            <a:r>
              <a:rPr lang="it-IT" sz="2800" strike="sngStrike" dirty="0"/>
              <a:t> a message </a:t>
            </a:r>
            <a:r>
              <a:rPr lang="it-IT" sz="2800" strike="sngStrike" dirty="0" err="1"/>
              <a:t>should</a:t>
            </a:r>
            <a:r>
              <a:rPr lang="it-IT" sz="2800" strike="sngStrike" dirty="0"/>
              <a:t> be </a:t>
            </a:r>
            <a:r>
              <a:rPr lang="it-IT" sz="2800" strike="sngStrike" dirty="0" err="1"/>
              <a:t>sent</a:t>
            </a:r>
            <a:r>
              <a:rPr lang="it-IT" sz="2800" strike="sngStrike" dirty="0"/>
              <a:t> to </a:t>
            </a:r>
            <a:r>
              <a:rPr lang="it-IT" sz="2800" strike="sngStrike" dirty="0" err="1"/>
              <a:t>is</a:t>
            </a:r>
            <a:r>
              <a:rPr lang="it-IT" sz="2800" strike="sngStrike" dirty="0"/>
              <a:t> made by the message producer. </a:t>
            </a:r>
            <a:r>
              <a:rPr lang="it-IT" sz="2800" strike="sngStrike" dirty="0" err="1"/>
              <a:t>Each</a:t>
            </a:r>
            <a:r>
              <a:rPr lang="it-IT" sz="2800" strike="sngStrike" dirty="0"/>
              <a:t> message in the </a:t>
            </a:r>
            <a:r>
              <a:rPr lang="it-IT" sz="2800" strike="sngStrike" dirty="0" err="1"/>
              <a:t>partition</a:t>
            </a:r>
            <a:r>
              <a:rPr lang="it-IT" sz="2800" strike="sngStrike" dirty="0"/>
              <a:t> </a:t>
            </a:r>
            <a:r>
              <a:rPr lang="it-IT" sz="2800" strike="sngStrike" dirty="0" err="1"/>
              <a:t>is</a:t>
            </a:r>
            <a:r>
              <a:rPr lang="it-IT" sz="2800" strike="sngStrike" dirty="0"/>
              <a:t> </a:t>
            </a:r>
            <a:r>
              <a:rPr lang="it-IT" sz="2800" strike="sngStrike" dirty="0" err="1"/>
              <a:t>assigned</a:t>
            </a:r>
            <a:r>
              <a:rPr lang="it-IT" sz="2800" strike="sngStrike" dirty="0"/>
              <a:t> a </a:t>
            </a:r>
            <a:r>
              <a:rPr lang="it-IT" sz="2800" strike="sngStrike" dirty="0" err="1"/>
              <a:t>unique</a:t>
            </a:r>
            <a:r>
              <a:rPr lang="it-IT" sz="2800" strike="sngStrike" dirty="0"/>
              <a:t> </a:t>
            </a:r>
            <a:r>
              <a:rPr lang="it-IT" sz="2800" strike="sngStrike" dirty="0" err="1"/>
              <a:t>sequenced</a:t>
            </a:r>
            <a:r>
              <a:rPr lang="it-IT" sz="2800" strike="sngStrike" dirty="0"/>
              <a:t> ID, </a:t>
            </a:r>
            <a:r>
              <a:rPr lang="it-IT" sz="2800" strike="sngStrike" dirty="0" err="1"/>
              <a:t>its</a:t>
            </a:r>
            <a:r>
              <a:rPr lang="it-IT" sz="2800" strike="sngStrike" dirty="0"/>
              <a:t> </a:t>
            </a:r>
            <a:r>
              <a:rPr lang="it-IT" sz="2800" i="1" strike="sngStrike" dirty="0"/>
              <a:t>offset</a:t>
            </a:r>
            <a:r>
              <a:rPr lang="it-IT" sz="2800" strike="sngStrike" dirty="0"/>
              <a:t>. More </a:t>
            </a:r>
            <a:r>
              <a:rPr lang="it-IT" sz="2800" strike="sngStrike" dirty="0" err="1"/>
              <a:t>partitions</a:t>
            </a:r>
            <a:r>
              <a:rPr lang="it-IT" sz="2800" strike="sngStrike" dirty="0"/>
              <a:t> </a:t>
            </a:r>
            <a:r>
              <a:rPr lang="it-IT" sz="2800" strike="sngStrike" dirty="0" err="1"/>
              <a:t>allow</a:t>
            </a:r>
            <a:r>
              <a:rPr lang="it-IT" sz="2800" strike="sngStrike" dirty="0"/>
              <a:t> </a:t>
            </a:r>
            <a:r>
              <a:rPr lang="it-IT" sz="2800" strike="sngStrike" dirty="0" err="1"/>
              <a:t>greater</a:t>
            </a:r>
            <a:r>
              <a:rPr lang="it-IT" sz="2800" strike="sngStrike" dirty="0"/>
              <a:t> </a:t>
            </a:r>
            <a:r>
              <a:rPr lang="it-IT" sz="2800" strike="sngStrike" dirty="0" err="1"/>
              <a:t>parallelism</a:t>
            </a:r>
            <a:r>
              <a:rPr lang="it-IT" sz="2800" strike="sngStrike" dirty="0"/>
              <a:t> for </a:t>
            </a:r>
            <a:r>
              <a:rPr lang="it-IT" sz="2800" strike="sngStrike" dirty="0" err="1"/>
              <a:t>consumption</a:t>
            </a:r>
            <a:r>
              <a:rPr lang="it-IT" sz="2800" strike="sngStrike" dirty="0"/>
              <a:t>, </a:t>
            </a:r>
            <a:r>
              <a:rPr lang="it-IT" sz="2800" strike="sngStrike" dirty="0" err="1"/>
              <a:t>but</a:t>
            </a:r>
            <a:r>
              <a:rPr lang="it-IT" sz="2800" strike="sngStrike" dirty="0"/>
              <a:t> </a:t>
            </a:r>
            <a:r>
              <a:rPr lang="it-IT" sz="2800" strike="sngStrike" dirty="0" err="1"/>
              <a:t>this</a:t>
            </a:r>
            <a:r>
              <a:rPr lang="it-IT" sz="2800" strike="sngStrike" dirty="0"/>
              <a:t> </a:t>
            </a:r>
            <a:r>
              <a:rPr lang="it-IT" sz="2800" strike="sngStrike" dirty="0" err="1"/>
              <a:t>will</a:t>
            </a:r>
            <a:r>
              <a:rPr lang="it-IT" sz="2800" strike="sngStrike" dirty="0"/>
              <a:t> </a:t>
            </a:r>
            <a:r>
              <a:rPr lang="it-IT" sz="2800" strike="sngStrike" dirty="0" err="1"/>
              <a:t>also</a:t>
            </a:r>
            <a:r>
              <a:rPr lang="it-IT" sz="2800" strike="sngStrike" dirty="0"/>
              <a:t> </a:t>
            </a:r>
            <a:r>
              <a:rPr lang="it-IT" sz="2800" strike="sngStrike" dirty="0" err="1"/>
              <a:t>result</a:t>
            </a:r>
            <a:r>
              <a:rPr lang="it-IT" sz="2800" strike="sngStrike" dirty="0"/>
              <a:t> in more </a:t>
            </a:r>
            <a:r>
              <a:rPr lang="it-IT" sz="2800" strike="sngStrike" dirty="0" err="1"/>
              <a:t>files</a:t>
            </a:r>
            <a:r>
              <a:rPr lang="it-IT" sz="2800" strike="sngStrike" dirty="0"/>
              <a:t> </a:t>
            </a:r>
            <a:r>
              <a:rPr lang="it-IT" sz="2800" strike="sngStrike" dirty="0" err="1"/>
              <a:t>across</a:t>
            </a:r>
            <a:r>
              <a:rPr lang="it-IT" sz="2800" strike="sngStrike"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strike="sngStrike" dirty="0"/>
              <a:t>Like </a:t>
            </a:r>
            <a:r>
              <a:rPr lang="it-IT" sz="2800" u="sng" strike="sngStrike" dirty="0">
                <a:hlinkClick r:id="rId2"/>
              </a:rPr>
              <a:t>Spring XD</a:t>
            </a:r>
            <a:r>
              <a:rPr lang="it-IT" sz="2800" strike="sngStrike" dirty="0"/>
              <a:t> and </a:t>
            </a:r>
            <a:r>
              <a:rPr lang="it-IT" sz="2800" strike="sngStrike" dirty="0" err="1"/>
              <a:t>numerous</a:t>
            </a:r>
            <a:r>
              <a:rPr lang="it-IT" sz="2800" strike="sngStrike" dirty="0"/>
              <a:t> </a:t>
            </a:r>
            <a:r>
              <a:rPr lang="it-IT" sz="2800" strike="sngStrike" dirty="0" err="1"/>
              <a:t>other</a:t>
            </a:r>
            <a:r>
              <a:rPr lang="it-IT" sz="2800" strike="sngStrike" dirty="0"/>
              <a:t> </a:t>
            </a:r>
            <a:r>
              <a:rPr lang="it-IT" sz="2800" strike="sngStrike" dirty="0" err="1"/>
              <a:t>distributed</a:t>
            </a:r>
            <a:r>
              <a:rPr lang="it-IT" sz="2800" strike="sngStrike" dirty="0"/>
              <a:t> </a:t>
            </a:r>
            <a:r>
              <a:rPr lang="it-IT" sz="2800" strike="sngStrike" dirty="0" err="1"/>
              <a:t>system</a:t>
            </a:r>
            <a:r>
              <a:rPr lang="it-IT" sz="2800" strike="sngStrike" dirty="0"/>
              <a:t>, </a:t>
            </a:r>
            <a:endParaRPr lang="it-IT" sz="2800" strike="sngStrike" dirty="0" smtClean="0"/>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 </a:t>
            </a:r>
            <a:r>
              <a:rPr lang="it-IT" sz="2800" dirty="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3"/>
              </a:rPr>
              <a:t>Spring </a:t>
            </a:r>
            <a:r>
              <a:rPr lang="it-IT" sz="2800" u="sng" strike="sngStrike" dirty="0" err="1">
                <a:hlinkClick r:id="rId3"/>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a:t>..).</a:t>
            </a:r>
          </a:p>
          <a:p>
            <a:r>
              <a:rPr lang="it-IT" sz="2800" strike="sngStrike" dirty="0" err="1"/>
              <a:t>Zookeeper</a:t>
            </a:r>
            <a:r>
              <a:rPr lang="it-IT" sz="2800" strike="sngStrike" dirty="0"/>
              <a:t> </a:t>
            </a:r>
            <a:r>
              <a:rPr lang="it-IT" sz="2800" strike="sngStrike" dirty="0" err="1"/>
              <a:t>is</a:t>
            </a:r>
            <a:r>
              <a:rPr lang="it-IT" sz="2800" strike="sngStrike" dirty="0"/>
              <a:t> </a:t>
            </a:r>
            <a:r>
              <a:rPr lang="it-IT" sz="2800" strike="sngStrike" dirty="0" err="1"/>
              <a:t>very</a:t>
            </a:r>
            <a:r>
              <a:rPr lang="it-IT" sz="2800" strike="sngStrike" dirty="0"/>
              <a:t> </a:t>
            </a:r>
            <a:r>
              <a:rPr lang="it-IT" sz="2800" strike="sngStrike" dirty="0" err="1"/>
              <a:t>present</a:t>
            </a:r>
            <a:r>
              <a:rPr lang="it-IT" sz="2800" strike="sngStrike" dirty="0"/>
              <a:t> in </a:t>
            </a:r>
            <a:r>
              <a:rPr lang="it-IT" sz="2800" strike="sngStrike" dirty="0" err="1"/>
              <a:t>your</a:t>
            </a:r>
            <a:r>
              <a:rPr lang="it-IT" sz="2800" strike="sngStrike" dirty="0"/>
              <a:t> </a:t>
            </a:r>
            <a:r>
              <a:rPr lang="it-IT" sz="2800" strike="sngStrike" dirty="0" err="1"/>
              <a:t>interactions</a:t>
            </a:r>
            <a:r>
              <a:rPr lang="it-IT" sz="2800" strike="sngStrike" dirty="0"/>
              <a:t> with Apache Kafka. Apache Kafka </a:t>
            </a:r>
            <a:r>
              <a:rPr lang="it-IT" sz="2800" strike="sngStrike" dirty="0" err="1"/>
              <a:t>has</a:t>
            </a:r>
            <a:r>
              <a:rPr lang="it-IT" sz="2800" strike="sngStrike" dirty="0"/>
              <a:t>, for </a:t>
            </a:r>
            <a:r>
              <a:rPr lang="it-IT" sz="2800" strike="sngStrike" dirty="0" err="1"/>
              <a:t>example</a:t>
            </a:r>
            <a:r>
              <a:rPr lang="it-IT" sz="2800" strike="sngStrike" dirty="0"/>
              <a:t>, </a:t>
            </a:r>
            <a:r>
              <a:rPr lang="it-IT" sz="2800" strike="sngStrike" dirty="0" err="1"/>
              <a:t>two</a:t>
            </a:r>
            <a:r>
              <a:rPr lang="it-IT" sz="2800" strike="sngStrike" dirty="0"/>
              <a:t> </a:t>
            </a:r>
            <a:r>
              <a:rPr lang="it-IT" sz="2800" strike="sngStrike" dirty="0" err="1"/>
              <a:t>different</a:t>
            </a:r>
            <a:r>
              <a:rPr lang="it-IT" sz="2800" strike="sngStrike" dirty="0"/>
              <a:t> </a:t>
            </a:r>
            <a:r>
              <a:rPr lang="it-IT" sz="2800" strike="sngStrike" dirty="0" err="1"/>
              <a:t>APIs</a:t>
            </a:r>
            <a:r>
              <a:rPr lang="it-IT" sz="2800" strike="sngStrike" dirty="0"/>
              <a:t> for </a:t>
            </a:r>
            <a:r>
              <a:rPr lang="it-IT" sz="2800" strike="sngStrike" dirty="0" err="1"/>
              <a:t>acting</a:t>
            </a:r>
            <a:r>
              <a:rPr lang="it-IT" sz="2800" strike="sngStrike" dirty="0"/>
              <a:t> </a:t>
            </a:r>
            <a:r>
              <a:rPr lang="it-IT" sz="2800" strike="sngStrike" dirty="0" err="1"/>
              <a:t>as</a:t>
            </a:r>
            <a:r>
              <a:rPr lang="it-IT" sz="2800" strike="sngStrike" dirty="0"/>
              <a:t> a consumer. The </a:t>
            </a:r>
            <a:r>
              <a:rPr lang="it-IT" sz="2800" strike="sngStrike" dirty="0" err="1"/>
              <a:t>higher</a:t>
            </a:r>
            <a:r>
              <a:rPr lang="it-IT" sz="2800" strike="sngStrike" dirty="0"/>
              <a:t> </a:t>
            </a:r>
            <a:r>
              <a:rPr lang="it-IT" sz="2800" strike="sngStrike" dirty="0" err="1"/>
              <a:t>level</a:t>
            </a:r>
            <a:r>
              <a:rPr lang="it-IT" sz="2800" strike="sngStrike" dirty="0"/>
              <a:t> API </a:t>
            </a:r>
            <a:r>
              <a:rPr lang="it-IT" sz="2800" strike="sngStrike" dirty="0" err="1"/>
              <a:t>is</a:t>
            </a:r>
            <a:r>
              <a:rPr lang="it-IT" sz="2800" strike="sngStrike" dirty="0"/>
              <a:t> </a:t>
            </a:r>
            <a:r>
              <a:rPr lang="it-IT" sz="2800" strike="sngStrike" dirty="0" err="1"/>
              <a:t>simpler</a:t>
            </a:r>
            <a:r>
              <a:rPr lang="it-IT" sz="2800" strike="sngStrike" dirty="0"/>
              <a:t> to </a:t>
            </a:r>
            <a:r>
              <a:rPr lang="it-IT" sz="2800" strike="sngStrike" dirty="0" err="1"/>
              <a:t>get</a:t>
            </a:r>
            <a:r>
              <a:rPr lang="it-IT" sz="2800" strike="sngStrike" dirty="0"/>
              <a:t> </a:t>
            </a:r>
            <a:r>
              <a:rPr lang="it-IT" sz="2800" strike="sngStrike" dirty="0" err="1"/>
              <a:t>started</a:t>
            </a:r>
            <a:r>
              <a:rPr lang="it-IT" sz="2800" strike="sngStrike" dirty="0"/>
              <a:t> with and </a:t>
            </a:r>
            <a:r>
              <a:rPr lang="it-IT" sz="2800" strike="sngStrike" dirty="0" err="1"/>
              <a:t>it</a:t>
            </a:r>
            <a:r>
              <a:rPr lang="it-IT" sz="2800" strike="sngStrike" dirty="0"/>
              <a:t> </a:t>
            </a:r>
            <a:r>
              <a:rPr lang="it-IT" sz="2800" strike="sngStrike" dirty="0" err="1"/>
              <a:t>handles</a:t>
            </a:r>
            <a:r>
              <a:rPr lang="it-IT" sz="2800" strike="sngStrike" dirty="0"/>
              <a:t> </a:t>
            </a:r>
            <a:r>
              <a:rPr lang="it-IT" sz="2800" strike="sngStrike" dirty="0" err="1"/>
              <a:t>all</a:t>
            </a:r>
            <a:r>
              <a:rPr lang="it-IT" sz="2800" strike="sngStrike" dirty="0"/>
              <a:t> the </a:t>
            </a:r>
            <a:r>
              <a:rPr lang="it-IT" sz="2800" strike="sngStrike" dirty="0" err="1"/>
              <a:t>nuances</a:t>
            </a:r>
            <a:r>
              <a:rPr lang="it-IT" sz="2800" strike="sngStrike" dirty="0"/>
              <a:t> of </a:t>
            </a:r>
            <a:r>
              <a:rPr lang="it-IT" sz="2800" strike="sngStrike" dirty="0" err="1"/>
              <a:t>handling</a:t>
            </a:r>
            <a:r>
              <a:rPr lang="it-IT" sz="2800" strike="sngStrike" dirty="0"/>
              <a:t> </a:t>
            </a:r>
            <a:r>
              <a:rPr lang="it-IT" sz="2800" strike="sngStrike" dirty="0" err="1"/>
              <a:t>partitioning</a:t>
            </a:r>
            <a:r>
              <a:rPr lang="it-IT" sz="2800" strike="sngStrike" dirty="0"/>
              <a:t> and so on. </a:t>
            </a:r>
            <a:r>
              <a:rPr lang="it-IT" sz="2800" strike="sngStrike" dirty="0" err="1"/>
              <a:t>It</a:t>
            </a:r>
            <a:r>
              <a:rPr lang="it-IT" sz="2800" strike="sngStrike" dirty="0"/>
              <a:t> </a:t>
            </a:r>
            <a:r>
              <a:rPr lang="it-IT" sz="2800" strike="sngStrike" dirty="0" err="1"/>
              <a:t>will</a:t>
            </a:r>
            <a:r>
              <a:rPr lang="it-IT" sz="2800" strike="sngStrike" dirty="0"/>
              <a:t> </a:t>
            </a:r>
            <a:r>
              <a:rPr lang="it-IT" sz="2800" strike="sngStrike" dirty="0" err="1"/>
              <a:t>need</a:t>
            </a:r>
            <a:r>
              <a:rPr lang="it-IT" sz="2800" strike="sngStrike" dirty="0"/>
              <a:t> a </a:t>
            </a:r>
            <a:r>
              <a:rPr lang="it-IT" sz="2800" strike="sngStrike" dirty="0" err="1"/>
              <a:t>reference</a:t>
            </a:r>
            <a:r>
              <a:rPr lang="it-IT" sz="2800" strike="sngStrike" dirty="0"/>
              <a:t> to a </a:t>
            </a:r>
            <a:r>
              <a:rPr lang="it-IT" sz="2800" strike="sngStrike" dirty="0" err="1"/>
              <a:t>Zookeeper</a:t>
            </a:r>
            <a:r>
              <a:rPr lang="it-IT" sz="2800" strike="sngStrike" dirty="0"/>
              <a:t> </a:t>
            </a:r>
            <a:r>
              <a:rPr lang="it-IT" sz="2800" strike="sngStrike" dirty="0" err="1"/>
              <a:t>instance</a:t>
            </a:r>
            <a:r>
              <a:rPr lang="it-IT" sz="2800" strike="sngStrike" dirty="0"/>
              <a:t> to </a:t>
            </a:r>
            <a:r>
              <a:rPr lang="it-IT" sz="2800" strike="sngStrike" dirty="0" err="1"/>
              <a:t>keep</a:t>
            </a:r>
            <a:r>
              <a:rPr lang="it-IT" sz="2800" strike="sngStrike" dirty="0"/>
              <a:t> the </a:t>
            </a:r>
            <a:r>
              <a:rPr lang="it-IT" sz="2800" strike="sngStrike" dirty="0" err="1"/>
              <a:t>coordination</a:t>
            </a:r>
            <a:r>
              <a:rPr lang="it-IT" sz="2800" strike="sngStrike"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536" y="-358316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a:xfrm>
            <a:off x="3911080" y="6492552"/>
            <a:ext cx="12313368" cy="4795168"/>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689423"/>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538722"/>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689423"/>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a:t>
            </a:r>
            <a:r>
              <a:rPr lang="it-IT" sz="2800" dirty="0" err="1" smtClean="0"/>
              <a:t>Smartfone</a:t>
            </a:r>
            <a:r>
              <a:rPr lang="it-IT" sz="2800" dirty="0" smtClean="0"/>
              <a:t> </a:t>
            </a:r>
            <a:r>
              <a:rPr lang="it-IT" sz="2800" dirty="0" err="1" smtClean="0"/>
              <a:t>application</a:t>
            </a:r>
            <a:r>
              <a:rPr lang="it-IT" sz="2800" dirty="0" smtClean="0"/>
              <a:t> the computer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a:t>
            </a:r>
            <a:r>
              <a:rPr lang="en-US" sz="2800" strike="sngStrike" dirty="0"/>
              <a:t>of this ecological delivery company </a:t>
            </a:r>
            <a:r>
              <a:rPr lang="en-US" sz="2800" dirty="0"/>
              <a:t>according to his delivery </a:t>
            </a:r>
            <a:r>
              <a:rPr lang="en-US" sz="2800" dirty="0" smtClean="0"/>
              <a:t>plan, every morning will schedule the </a:t>
            </a:r>
            <a:r>
              <a:rPr lang="en-US" sz="2800" dirty="0"/>
              <a:t>expected </a:t>
            </a:r>
            <a:r>
              <a:rPr lang="en-US" sz="2800" dirty="0" smtClean="0"/>
              <a:t>pit stops for battery substitution </a:t>
            </a:r>
            <a:r>
              <a:rPr lang="en-US" sz="2800" dirty="0"/>
              <a:t>that will reasonably occur during </a:t>
            </a:r>
            <a:r>
              <a:rPr lang="en-US" sz="2800" dirty="0" smtClean="0"/>
              <a:t>the </a:t>
            </a:r>
            <a:r>
              <a:rPr lang="en-US" sz="2800" dirty="0"/>
              <a:t>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In </a:t>
            </a:r>
            <a:r>
              <a:rPr lang="it-IT" sz="2800" dirty="0"/>
              <a:t>case of  </a:t>
            </a:r>
            <a:r>
              <a:rPr lang="it-IT" sz="2800" dirty="0" err="1"/>
              <a:t>unpredictable</a:t>
            </a:r>
            <a:r>
              <a:rPr lang="it-IT" sz="2800" dirty="0"/>
              <a:t> </a:t>
            </a:r>
            <a:r>
              <a:rPr lang="it-IT" sz="2800" dirty="0" err="1" smtClean="0"/>
              <a:t>faultof</a:t>
            </a:r>
            <a:r>
              <a:rPr lang="it-IT" sz="2800" dirty="0" smtClean="0"/>
              <a:t> </a:t>
            </a:r>
            <a:r>
              <a:rPr lang="it-IT" sz="2800" dirty="0" err="1" smtClean="0"/>
              <a:t>its</a:t>
            </a:r>
            <a:r>
              <a:rPr lang="it-IT" sz="2800" dirty="0" smtClean="0"/>
              <a:t> </a:t>
            </a:r>
            <a:r>
              <a:rPr lang="it-IT" sz="2800" dirty="0" err="1" smtClean="0"/>
              <a:t>battery</a:t>
            </a:r>
            <a:r>
              <a:rPr lang="it-IT" sz="2800" dirty="0" smtClean="0"/>
              <a:t>, </a:t>
            </a:r>
            <a:r>
              <a:rPr lang="it-IT" sz="2800" dirty="0" err="1" smtClean="0"/>
              <a:t>each</a:t>
            </a:r>
            <a:r>
              <a:rPr lang="it-IT" sz="2800" dirty="0" smtClean="0"/>
              <a:t> </a:t>
            </a:r>
            <a:r>
              <a:rPr lang="it-IT" sz="2800" dirty="0" err="1" smtClean="0"/>
              <a:t>vehicle</a:t>
            </a:r>
            <a:r>
              <a:rPr lang="it-IT" sz="2800" dirty="0" smtClean="0"/>
              <a:t> </a:t>
            </a:r>
            <a:r>
              <a:rPr lang="it-IT" sz="2800" dirty="0"/>
              <a:t>by </a:t>
            </a:r>
            <a:r>
              <a:rPr lang="it-IT" sz="2800" dirty="0" err="1"/>
              <a:t>means</a:t>
            </a:r>
            <a:r>
              <a:rPr lang="it-IT" sz="2800" dirty="0"/>
              <a:t> of a </a:t>
            </a:r>
            <a:r>
              <a:rPr lang="it-IT" sz="2800" dirty="0" err="1"/>
              <a:t>smart</a:t>
            </a:r>
            <a:r>
              <a:rPr lang="it-IT" sz="2800" dirty="0"/>
              <a:t> </a:t>
            </a:r>
            <a:r>
              <a:rPr lang="it-IT" sz="2800" dirty="0" smtClean="0"/>
              <a:t>cockpit,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smtClean="0"/>
              <a:t>availabee</a:t>
            </a:r>
            <a:r>
              <a:rPr lang="it-IT" sz="2800" dirty="0" smtClean="0"/>
              <a:t> </a:t>
            </a:r>
            <a:r>
              <a:rPr lang="it-IT" sz="2800" dirty="0" err="1"/>
              <a:t>battery</a:t>
            </a:r>
            <a:r>
              <a:rPr lang="it-IT" sz="2800" dirty="0"/>
              <a:t> </a:t>
            </a:r>
            <a:r>
              <a:rPr lang="it-IT" sz="2800" dirty="0" err="1"/>
              <a:t>that</a:t>
            </a:r>
            <a:r>
              <a:rPr lang="it-IT" sz="2800" dirty="0"/>
              <a:t> </a:t>
            </a:r>
            <a:r>
              <a:rPr lang="it-IT" sz="2800" dirty="0" err="1" smtClean="0"/>
              <a:t>will</a:t>
            </a:r>
            <a:r>
              <a:rPr lang="it-IT" sz="2800" dirty="0" smtClean="0"/>
              <a:t> so </a:t>
            </a:r>
            <a:r>
              <a:rPr lang="it-IT" sz="2800" dirty="0"/>
              <a:t>be </a:t>
            </a:r>
            <a:r>
              <a:rPr lang="it-IT" sz="2800" dirty="0" err="1"/>
              <a:t>booked</a:t>
            </a:r>
            <a:r>
              <a:rPr lang="it-IT" sz="2800" dirty="0" smtClean="0"/>
              <a:t>.</a:t>
            </a:r>
          </a:p>
          <a:p>
            <a:pPr lvl="1" eaLnBrk="1" hangingPunct="1"/>
            <a:r>
              <a:rPr lang="it-IT" sz="2800" dirty="0" smtClean="0"/>
              <a:t>The </a:t>
            </a:r>
            <a:r>
              <a:rPr lang="it-IT" sz="2800" dirty="0" err="1" smtClean="0"/>
              <a:t>computing</a:t>
            </a:r>
            <a:r>
              <a:rPr lang="it-IT" sz="2800" dirty="0" smtClean="0"/>
              <a:t> </a:t>
            </a:r>
            <a:r>
              <a:rPr lang="it-IT" sz="2800" dirty="0" err="1" smtClean="0"/>
              <a:t>system</a:t>
            </a:r>
            <a:r>
              <a:rPr lang="it-IT" sz="2800" dirty="0" smtClean="0"/>
              <a:t>, 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ends</a:t>
            </a:r>
            <a:r>
              <a:rPr lang="it-IT" sz="2800" dirty="0" smtClean="0"/>
              <a:t>, </a:t>
            </a:r>
            <a:r>
              <a:rPr lang="it-IT" sz="2800" dirty="0" err="1" smtClean="0"/>
              <a:t>should</a:t>
            </a:r>
            <a:r>
              <a:rPr lang="it-IT" sz="2800" dirty="0" smtClean="0"/>
              <a:t> be </a:t>
            </a:r>
            <a:r>
              <a:rPr lang="it-IT" sz="2800" dirty="0" err="1" smtClean="0"/>
              <a:t>fairly</a:t>
            </a:r>
            <a:r>
              <a:rPr lang="it-IT" sz="2800" dirty="0" smtClean="0"/>
              <a:t> </a:t>
            </a:r>
            <a:r>
              <a:rPr lang="it-IT" sz="2800" dirty="0" err="1" smtClean="0"/>
              <a:t>resilient</a:t>
            </a:r>
            <a:r>
              <a:rPr lang="it-IT" sz="2800" dirty="0" smtClean="0"/>
              <a:t> </a:t>
            </a:r>
            <a:r>
              <a:rPr lang="it-IT" sz="2800" strike="sngStrike" dirty="0" smtClean="0"/>
              <a:t>or </a:t>
            </a:r>
            <a:r>
              <a:rPr lang="it-IT" sz="2800" strike="sngStrike" dirty="0" err="1" smtClean="0"/>
              <a:t>highly</a:t>
            </a:r>
            <a:r>
              <a:rPr lang="it-IT" sz="2800" strike="sngStrike" dirty="0" smtClean="0"/>
              <a:t> </a:t>
            </a:r>
            <a:r>
              <a:rPr lang="it-IT" sz="2800" strike="sngStrike" dirty="0" err="1" smtClean="0"/>
              <a:t>available</a:t>
            </a:r>
            <a:endParaRPr lang="it-IT" sz="2800" strike="sngStrike" dirty="0" smtClean="0"/>
          </a:p>
          <a:p>
            <a:pPr marL="0" indent="0" eaLnBrk="1" hangingPunct="1">
              <a:buNone/>
            </a:pPr>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composing</a:t>
            </a:r>
            <a:r>
              <a:rPr lang="it-IT" sz="2800" dirty="0" smtClean="0"/>
              <a:t> </a:t>
            </a:r>
            <a:r>
              <a:rPr lang="it-IT" sz="2800" dirty="0" err="1" smtClean="0"/>
              <a:t>this</a:t>
            </a:r>
            <a:r>
              <a:rPr lang="it-IT" sz="2800" dirty="0" smtClean="0"/>
              <a:t> </a:t>
            </a:r>
            <a:r>
              <a:rPr lang="it-IT" sz="2800" dirty="0" err="1" smtClean="0"/>
              <a:t>system</a:t>
            </a:r>
            <a:r>
              <a:rPr lang="it-IT" sz="2800" dirty="0" smtClean="0"/>
              <a:t>  </a:t>
            </a:r>
            <a:r>
              <a:rPr lang="it-IT" sz="2800" dirty="0" err="1" smtClean="0"/>
              <a:t>shoud</a:t>
            </a:r>
            <a:r>
              <a:rPr lang="it-IT" sz="2800" dirty="0" smtClean="0"/>
              <a:t> be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smtClean="0"/>
              <a:t>Service </a:t>
            </a:r>
            <a:r>
              <a:rPr lang="it-IT" sz="2800" dirty="0" err="1" smtClean="0"/>
              <a:t>shoud</a:t>
            </a:r>
            <a:r>
              <a:rPr lang="it-IT" sz="2800" dirty="0" smtClean="0"/>
              <a:t> be </a:t>
            </a:r>
            <a:r>
              <a:rPr lang="it-IT" sz="2800" dirty="0" err="1" smtClean="0"/>
              <a:t>indipendent</a:t>
            </a:r>
            <a:r>
              <a:rPr lang="it-IT" sz="2800" dirty="0" smtClean="0"/>
              <a:t> </a:t>
            </a:r>
            <a:r>
              <a:rPr lang="it-IT" sz="2800" dirty="0" err="1" smtClean="0"/>
              <a:t>each</a:t>
            </a:r>
            <a:r>
              <a:rPr lang="it-IT" sz="2800" dirty="0" smtClean="0"/>
              <a:t> </a:t>
            </a:r>
            <a:r>
              <a:rPr lang="it-IT" sz="2800" dirty="0" err="1" smtClean="0"/>
              <a:t>other</a:t>
            </a:r>
            <a:r>
              <a:rPr lang="it-IT" sz="2800" dirty="0" smtClean="0"/>
              <a:t> </a:t>
            </a:r>
            <a:r>
              <a:rPr lang="it-IT" sz="2800" dirty="0" err="1" smtClean="0"/>
              <a:t>at</a:t>
            </a:r>
            <a:r>
              <a:rPr lang="it-IT" sz="2800" dirty="0" smtClean="0"/>
              <a:t> </a:t>
            </a:r>
            <a:r>
              <a:rPr lang="it-IT" sz="2800" dirty="0" err="1" smtClean="0"/>
              <a:t>develop</a:t>
            </a:r>
            <a:r>
              <a:rPr lang="it-IT" sz="2800" dirty="0" smtClean="0"/>
              <a:t> and </a:t>
            </a:r>
            <a:r>
              <a:rPr lang="it-IT" sz="2800" dirty="0" err="1" smtClean="0"/>
              <a:t>deploy</a:t>
            </a:r>
            <a:r>
              <a:rPr lang="it-IT" sz="2800" dirty="0" smtClean="0"/>
              <a:t> time and for scale out </a:t>
            </a:r>
            <a:r>
              <a:rPr lang="it-IT" sz="2800" dirty="0" err="1" smtClean="0"/>
              <a:t>purpouse</a:t>
            </a:r>
            <a:endParaRPr lang="it-IT" sz="2800" dirty="0" smtClean="0"/>
          </a:p>
          <a:p>
            <a:pPr lvl="2" eaLnBrk="1" hangingPunct="1"/>
            <a:r>
              <a:rPr lang="it-IT" sz="2800" strike="sngStrike" dirty="0" err="1"/>
              <a:t>Eventually</a:t>
            </a:r>
            <a:r>
              <a:rPr lang="it-IT" sz="2800" strike="sngStrike" dirty="0"/>
              <a:t> </a:t>
            </a:r>
            <a:r>
              <a:rPr lang="it-IT" sz="2800" strike="sngStrike" dirty="0" err="1"/>
              <a:t>embrace</a:t>
            </a:r>
            <a:r>
              <a:rPr lang="it-IT" sz="2800" strike="sngStrike" dirty="0"/>
              <a:t> new </a:t>
            </a:r>
            <a:r>
              <a:rPr lang="it-IT" sz="2800" strike="sngStrike" dirty="0" err="1" smtClean="0"/>
              <a:t>technologies</a:t>
            </a:r>
            <a:r>
              <a:rPr lang="it-IT" sz="2800" strike="sngStrike" dirty="0" smtClean="0"/>
              <a:t> </a:t>
            </a:r>
            <a:r>
              <a:rPr lang="it-IT" sz="2800" strike="sngStrike" dirty="0" err="1"/>
              <a:t>adopting</a:t>
            </a:r>
            <a:r>
              <a:rPr lang="it-IT" sz="2800" strike="sngStrike" dirty="0"/>
              <a:t> </a:t>
            </a:r>
            <a:r>
              <a:rPr lang="it-IT" sz="2800" strike="sngStrike" dirty="0" err="1"/>
              <a:t>them</a:t>
            </a:r>
            <a:r>
              <a:rPr lang="it-IT" sz="2800" strike="sngStrike" dirty="0"/>
              <a:t> </a:t>
            </a:r>
            <a:r>
              <a:rPr lang="it-IT" sz="2800" strike="sngStrike" dirty="0" err="1"/>
              <a:t>quickly</a:t>
            </a:r>
            <a:r>
              <a:rPr lang="it-IT" sz="2800" strike="sngStrike" dirty="0"/>
              <a:t> with </a:t>
            </a:r>
            <a:r>
              <a:rPr lang="it-IT" sz="2800" strike="sngStrike" dirty="0" smtClean="0"/>
              <a:t>the minimum impact to the </a:t>
            </a:r>
            <a:r>
              <a:rPr lang="it-IT" sz="2800" strike="sngStrike" dirty="0" err="1" smtClean="0"/>
              <a:t>system</a:t>
            </a:r>
            <a:endParaRPr lang="it-IT" sz="2800" strike="sngStrike" dirty="0" smtClean="0"/>
          </a:p>
          <a:p>
            <a:pPr lvl="2" eaLnBrk="1" hangingPunct="1"/>
            <a:r>
              <a:rPr lang="it-IT" sz="2800" dirty="0" err="1" smtClean="0"/>
              <a:t>Quick</a:t>
            </a:r>
            <a:r>
              <a:rPr lang="it-IT" sz="2800" dirty="0" smtClean="0"/>
              <a:t> and </a:t>
            </a:r>
            <a:r>
              <a:rPr lang="it-IT" sz="2800" dirty="0" err="1" smtClean="0"/>
              <a:t>impactless</a:t>
            </a:r>
            <a:r>
              <a:rPr lang="it-IT" sz="2800" dirty="0" smtClean="0"/>
              <a:t> </a:t>
            </a:r>
            <a:r>
              <a:rPr lang="it-IT" sz="2800" strike="sngStrike" dirty="0" smtClean="0"/>
              <a:t>to the </a:t>
            </a:r>
            <a:r>
              <a:rPr lang="it-IT" sz="2800" strike="sngStrike" dirty="0" err="1" smtClean="0"/>
              <a:t>system</a:t>
            </a:r>
            <a:r>
              <a:rPr lang="it-IT" sz="2800" strike="sngStrike" dirty="0" smtClean="0"/>
              <a:t> </a:t>
            </a:r>
            <a:r>
              <a:rPr lang="it-IT" sz="2800" dirty="0" smtClean="0"/>
              <a:t>of new </a:t>
            </a:r>
            <a:r>
              <a:rPr lang="it-IT" sz="2800" dirty="0" err="1" smtClean="0"/>
              <a:t>technology</a:t>
            </a:r>
            <a:r>
              <a:rPr lang="it-IT" sz="2800" dirty="0" smtClean="0"/>
              <a:t> </a:t>
            </a:r>
            <a:r>
              <a:rPr lang="it-IT" sz="2800" dirty="0" err="1" smtClean="0"/>
              <a:t>adoption</a:t>
            </a:r>
            <a:r>
              <a:rPr lang="it-IT" sz="2800" dirty="0" smtClean="0"/>
              <a:t> </a:t>
            </a:r>
          </a:p>
          <a:p>
            <a:pPr lvl="1" eaLnBrk="1" hangingPunct="1"/>
            <a:r>
              <a:rPr lang="it-IT" sz="2800" b="1" dirty="0" smtClean="0"/>
              <a:t>Technical </a:t>
            </a:r>
            <a:endParaRPr lang="it-IT" sz="2800" b="1" dirty="0"/>
          </a:p>
          <a:p>
            <a:pPr lvl="2" eaLnBrk="1" hangingPunct="1"/>
            <a:r>
              <a:rPr lang="it-IT" sz="2800" strike="sngStrike" dirty="0" smtClean="0"/>
              <a:t>In </a:t>
            </a:r>
            <a:r>
              <a:rPr lang="it-IT" sz="2800" strike="sngStrike" dirty="0" err="1" smtClean="0"/>
              <a:t>each</a:t>
            </a:r>
            <a:r>
              <a:rPr lang="it-IT" sz="2800" strike="sngStrike" dirty="0" smtClean="0"/>
              <a:t> </a:t>
            </a:r>
            <a:r>
              <a:rPr lang="it-IT" sz="2800" strike="sngStrike" dirty="0" err="1" smtClean="0"/>
              <a:t>environment</a:t>
            </a:r>
            <a:r>
              <a:rPr lang="it-IT" sz="2800" strike="sngStrike" dirty="0" smtClean="0"/>
              <a:t> </a:t>
            </a:r>
            <a:r>
              <a:rPr lang="it-IT" sz="2800" dirty="0"/>
              <a:t>D</a:t>
            </a:r>
            <a:r>
              <a:rPr lang="it-IT" sz="2800" dirty="0" smtClean="0"/>
              <a:t>eployment </a:t>
            </a:r>
            <a:r>
              <a:rPr lang="it-IT" sz="2800" dirty="0" err="1" smtClean="0"/>
              <a:t>shoulde</a:t>
            </a:r>
            <a:r>
              <a:rPr lang="it-IT" sz="2800" dirty="0" smtClean="0"/>
              <a:t> be </a:t>
            </a:r>
            <a:r>
              <a:rPr lang="it-IT" sz="2800" dirty="0" err="1" smtClean="0"/>
              <a:t>flexible</a:t>
            </a:r>
            <a:r>
              <a:rPr lang="it-IT" sz="2800" dirty="0" smtClean="0"/>
              <a:t> and </a:t>
            </a:r>
            <a:r>
              <a:rPr lang="it-IT" sz="2800" dirty="0" err="1" smtClean="0"/>
              <a:t>environment</a:t>
            </a:r>
            <a:r>
              <a:rPr lang="it-IT" sz="2800" dirty="0" smtClean="0"/>
              <a:t> </a:t>
            </a:r>
            <a:r>
              <a:rPr lang="it-IT" sz="2800" dirty="0" err="1" smtClean="0"/>
              <a:t>invariant</a:t>
            </a:r>
            <a:r>
              <a:rPr lang="it-IT" sz="2800" dirty="0" smtClean="0"/>
              <a:t> </a:t>
            </a:r>
          </a:p>
          <a:p>
            <a:pPr lvl="3" eaLnBrk="1" hangingPunct="1"/>
            <a:r>
              <a:rPr lang="it-IT" sz="2800" strike="sngStrike" dirty="0" smtClean="0"/>
              <a:t>Local  </a:t>
            </a:r>
          </a:p>
          <a:p>
            <a:pPr lvl="3" eaLnBrk="1" hangingPunct="1"/>
            <a:r>
              <a:rPr lang="it-IT" sz="2800" strike="sngStrike" dirty="0" err="1" smtClean="0"/>
              <a:t>Containerizing</a:t>
            </a:r>
            <a:endParaRPr lang="it-IT" sz="2800" strike="sngStrike" dirty="0" smtClean="0"/>
          </a:p>
          <a:p>
            <a:pPr lvl="3" eaLnBrk="1" hangingPunct="1"/>
            <a:r>
              <a:rPr lang="it-IT" sz="2800" strike="sngStrike" dirty="0" err="1"/>
              <a:t>Cloud</a:t>
            </a:r>
            <a:r>
              <a:rPr lang="it-IT" sz="2800" strike="sngStrike" dirty="0"/>
              <a:t> </a:t>
            </a:r>
            <a:r>
              <a:rPr lang="it-IT" sz="2800" strike="sngStrike" dirty="0" err="1"/>
              <a:t>based</a:t>
            </a:r>
            <a:r>
              <a:rPr lang="it-IT" sz="2800" strike="sngStrike" dirty="0"/>
              <a:t> </a:t>
            </a:r>
          </a:p>
          <a:p>
            <a:pPr lvl="2" eaLnBrk="1" hangingPunct="1"/>
            <a:r>
              <a:rPr lang="it-IT" sz="2800" dirty="0" smtClean="0"/>
              <a:t>Data </a:t>
            </a:r>
            <a:r>
              <a:rPr lang="it-IT" sz="2800" dirty="0" err="1" smtClean="0"/>
              <a:t>consistency</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smtClean="0"/>
              <a:t>Data </a:t>
            </a:r>
            <a:r>
              <a:rPr lang="it-IT" sz="2800" dirty="0" err="1" smtClean="0"/>
              <a:t>persistance</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 </a:t>
            </a:r>
            <a:r>
              <a:rPr lang="it-IT" sz="2800" dirty="0" err="1" smtClean="0"/>
              <a:t>poliglot</a:t>
            </a:r>
            <a:r>
              <a:rPr lang="it-IT" sz="2800" dirty="0" smtClean="0"/>
              <a:t> </a:t>
            </a:r>
            <a:r>
              <a:rPr lang="it-IT" sz="2800" dirty="0" err="1" smtClean="0"/>
              <a:t>approach</a:t>
            </a:r>
            <a:r>
              <a:rPr lang="it-IT" sz="2800" dirty="0" smtClean="0"/>
              <a:t> with </a:t>
            </a:r>
            <a:r>
              <a:rPr lang="it-IT" sz="2800" dirty="0" err="1" smtClean="0"/>
              <a:t>different</a:t>
            </a:r>
            <a:r>
              <a:rPr lang="it-IT" sz="2800" dirty="0" smtClean="0"/>
              <a:t> and </a:t>
            </a:r>
            <a:r>
              <a:rPr lang="it-IT" sz="2800" dirty="0" err="1" smtClean="0"/>
              <a:t>specialized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smtClean="0"/>
              <a:t>Simple </a:t>
            </a:r>
            <a:r>
              <a:rPr lang="it-IT" sz="2800" dirty="0" err="1"/>
              <a:t>infrastructure</a:t>
            </a:r>
            <a:r>
              <a:rPr lang="it-IT" sz="2800" dirty="0"/>
              <a:t> </a:t>
            </a:r>
            <a:r>
              <a:rPr lang="it-IT" sz="2800" dirty="0" smtClean="0"/>
              <a:t>scale-out (</a:t>
            </a:r>
            <a:r>
              <a:rPr lang="it-IT" sz="2800" dirty="0" err="1" smtClean="0"/>
              <a:t>minimizing</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service </a:t>
            </a:r>
            <a:r>
              <a:rPr lang="it-IT" sz="2800" dirty="0" err="1" smtClean="0"/>
              <a:t>discovery</a:t>
            </a:r>
            <a:r>
              <a:rPr lang="it-IT" sz="2800" dirty="0" smtClean="0"/>
              <a:t>, </a:t>
            </a:r>
            <a:r>
              <a:rPr lang="it-IT" sz="2800" dirty="0" err="1" smtClean="0"/>
              <a:t>without</a:t>
            </a:r>
            <a:r>
              <a:rPr lang="it-IT" sz="2800" dirty="0"/>
              <a:t> </a:t>
            </a:r>
            <a:r>
              <a:rPr lang="it-IT" sz="2800" dirty="0" err="1" smtClean="0"/>
              <a:t>coding</a:t>
            </a:r>
            <a:r>
              <a:rPr lang="it-IT" sz="2800" dirty="0" smtClean="0"/>
              <a:t> service </a:t>
            </a:r>
            <a:r>
              <a:rPr lang="it-IT" sz="2800" dirty="0" err="1" smtClean="0"/>
              <a:t>resolution</a:t>
            </a:r>
            <a:r>
              <a:rPr lang="it-IT" sz="2800" dirty="0" smtClean="0"/>
              <a:t> </a:t>
            </a:r>
            <a:endParaRPr lang="it-IT" sz="2800" dirty="0"/>
          </a:p>
          <a:p>
            <a:pPr lvl="2" eaLnBrk="1" hangingPunct="1"/>
            <a:r>
              <a:rPr lang="it-IT" sz="2800" dirty="0" err="1" smtClean="0"/>
              <a:t>Realize</a:t>
            </a:r>
            <a:r>
              <a:rPr lang="it-IT" sz="2800" dirty="0" smtClean="0"/>
              <a:t> client </a:t>
            </a:r>
            <a:r>
              <a:rPr lang="it-IT" sz="2800" dirty="0"/>
              <a:t>side </a:t>
            </a:r>
            <a:r>
              <a:rPr lang="it-IT" sz="2800" dirty="0" err="1"/>
              <a:t>Load</a:t>
            </a:r>
            <a:r>
              <a:rPr lang="it-IT" sz="2800" dirty="0"/>
              <a:t> </a:t>
            </a:r>
            <a:r>
              <a:rPr lang="it-IT" sz="2800" dirty="0" err="1" smtClean="0"/>
              <a:t>Balancing</a:t>
            </a:r>
            <a:r>
              <a:rPr lang="it-IT" sz="2800" dirty="0" smtClean="0"/>
              <a:t> </a:t>
            </a:r>
            <a:r>
              <a:rPr lang="it-IT" sz="2800" dirty="0" err="1" smtClean="0"/>
              <a:t>functionalities</a:t>
            </a:r>
            <a:r>
              <a:rPr lang="it-IT" sz="2800" dirty="0" smtClean="0"/>
              <a:t> </a:t>
            </a:r>
            <a:r>
              <a:rPr lang="it-IT" sz="2800" dirty="0" err="1" smtClean="0"/>
              <a:t>without</a:t>
            </a:r>
            <a:r>
              <a:rPr lang="it-IT" sz="2800" dirty="0" smtClean="0"/>
              <a:t> </a:t>
            </a:r>
            <a:r>
              <a:rPr lang="it-IT" sz="2800" dirty="0" err="1" smtClean="0"/>
              <a:t>infrastructure</a:t>
            </a:r>
            <a:r>
              <a:rPr lang="it-IT" sz="2800" dirty="0" smtClean="0"/>
              <a:t> </a:t>
            </a:r>
            <a:r>
              <a:rPr lang="it-IT" sz="2800" dirty="0" err="1" smtClean="0"/>
              <a:t>needs</a:t>
            </a:r>
            <a:r>
              <a:rPr lang="it-IT" sz="2800" dirty="0" smtClean="0"/>
              <a:t>, </a:t>
            </a:r>
            <a:r>
              <a:rPr lang="it-IT" sz="2800" dirty="0" err="1" smtClean="0"/>
              <a:t>simply</a:t>
            </a:r>
            <a:r>
              <a:rPr lang="it-IT" sz="2800" dirty="0" smtClean="0"/>
              <a:t> </a:t>
            </a:r>
            <a:r>
              <a:rPr lang="it-IT" sz="2800" dirty="0" err="1" smtClean="0"/>
              <a:t>adding</a:t>
            </a:r>
            <a:r>
              <a:rPr lang="it-IT" sz="2800" dirty="0" smtClean="0"/>
              <a:t> new service </a:t>
            </a:r>
            <a:r>
              <a:rPr lang="it-IT" sz="2800" dirty="0" err="1" smtClean="0"/>
              <a:t>instances</a:t>
            </a:r>
            <a:endParaRPr lang="it-IT" sz="2800" dirty="0" smtClean="0"/>
          </a:p>
          <a:p>
            <a:pPr lvl="2" eaLnBrk="1" hangingPunct="1"/>
            <a:r>
              <a:rPr lang="it-IT" sz="2800" strike="sngStrike" dirty="0" err="1" smtClean="0"/>
              <a:t>configutation</a:t>
            </a:r>
            <a:r>
              <a:rPr lang="it-IT" sz="2800" strike="sngStrike" dirty="0" smtClean="0"/>
              <a:t> </a:t>
            </a:r>
            <a:r>
              <a:rPr lang="it-IT" sz="2800" strike="sngStrike" dirty="0" err="1" smtClean="0"/>
              <a:t>needs</a:t>
            </a:r>
            <a:r>
              <a:rPr lang="it-IT" sz="2800" strike="sngStrike" dirty="0" smtClean="0"/>
              <a:t> (</a:t>
            </a:r>
            <a:r>
              <a:rPr lang="it-IT" sz="2800" strike="sngStrike" dirty="0" err="1" smtClean="0"/>
              <a:t>load</a:t>
            </a:r>
            <a:r>
              <a:rPr lang="it-IT" sz="2800" strike="sngStrike" dirty="0" smtClean="0"/>
              <a:t> </a:t>
            </a:r>
            <a:r>
              <a:rPr lang="it-IT" sz="2800" strike="sngStrike" dirty="0" err="1" smtClean="0"/>
              <a:t>balancer</a:t>
            </a:r>
            <a:r>
              <a:rPr lang="it-IT" sz="2800" strike="sngStrike" dirty="0" smtClean="0"/>
              <a:t>) </a:t>
            </a:r>
            <a:r>
              <a:rPr lang="it-IT" sz="2800" strike="sngStrike" dirty="0" err="1" smtClean="0"/>
              <a:t>simple</a:t>
            </a:r>
            <a:r>
              <a:rPr lang="it-IT" sz="2800" strike="sngStrike" dirty="0" smtClean="0"/>
              <a:t> </a:t>
            </a:r>
            <a:r>
              <a:rPr lang="it-IT" sz="2800" strike="sngStrike" dirty="0" err="1"/>
              <a:t>add</a:t>
            </a:r>
            <a:r>
              <a:rPr lang="it-IT" sz="2800" strike="sngStrike" dirty="0"/>
              <a:t> </a:t>
            </a:r>
            <a:r>
              <a:rPr lang="it-IT" sz="2800" strike="sngStrike" dirty="0" err="1"/>
              <a:t>instance</a:t>
            </a:r>
            <a:r>
              <a:rPr lang="it-IT" sz="2800" strike="sngStrike" dirty="0" smtClean="0"/>
              <a:t>)</a:t>
            </a:r>
            <a:endParaRPr lang="it-IT" sz="2800" strike="sngStrike"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6031</TotalTime>
  <Pages>0</Pages>
  <Words>7557</Words>
  <Characters>0</Characters>
  <Application>Microsoft Office PowerPoint</Application>
  <PresentationFormat>Personalizzato</PresentationFormat>
  <Lines>0</Lines>
  <Paragraphs>1341</Paragraphs>
  <Slides>119</Slides>
  <Notes>9</Notes>
  <HiddenSlides>0</HiddenSlides>
  <MMClips>0</MMClips>
  <ScaleCrop>false</ScaleCrop>
  <HeadingPairs>
    <vt:vector size="4" baseType="variant">
      <vt:variant>
        <vt:lpstr>Tema</vt:lpstr>
      </vt:variant>
      <vt:variant>
        <vt:i4>4</vt:i4>
      </vt:variant>
      <vt:variant>
        <vt:lpstr>Titoli diapositive</vt:lpstr>
      </vt:variant>
      <vt:variant>
        <vt:i4>119</vt:i4>
      </vt:variant>
    </vt:vector>
  </HeadingPairs>
  <TitlesOfParts>
    <vt:vector size="123"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Microservices: implementing the «Database per Service» pattern</vt:lpstr>
      <vt:lpstr>Presentazione standard di PowerPoint</vt:lpstr>
      <vt:lpstr>Requirements fullfilment: Technology stack</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 lifecycle process</vt:lpstr>
      <vt:lpstr>(Requirements fullfilment:)Lifecycle process</vt:lpstr>
      <vt:lpstr>Requirements fullfilment: Lifecycle process</vt:lpstr>
      <vt:lpstr>Presentazione standard di PowerPoint</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Presentazione standard di PowerPoint</vt:lpstr>
      <vt:lpstr>PRODUCTION</vt:lpstr>
      <vt:lpstr>PRODUCTION</vt:lpstr>
      <vt:lpstr>PRODUCTION</vt:lpstr>
      <vt:lpstr>PRODUCTION</vt:lpstr>
      <vt:lpstr>PRODUCTION</vt:lpstr>
      <vt:lpstr>PRODUCTION</vt:lpstr>
      <vt:lpstr>Presentazione standard di PowerPoint</vt:lpstr>
      <vt:lpstr>Microservices Architecture: transactional issues data consistency </vt:lpstr>
      <vt:lpstr>Microservices Architecture: Event Driven approach </vt:lpstr>
      <vt:lpstr>Event driven architecture: base model</vt:lpstr>
      <vt:lpstr>Event driven architecture: transaction issues</vt:lpstr>
      <vt:lpstr>Event driven architecture: message broker  Apache Kafka</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Presentazione standard di PowerPoint</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Closing </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749</cp:revision>
  <dcterms:modified xsi:type="dcterms:W3CDTF">2016-09-25T18:13:56Z</dcterms:modified>
</cp:coreProperties>
</file>